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69" r:id="rId2"/>
    <p:sldId id="4328" r:id="rId3"/>
    <p:sldId id="4311" r:id="rId4"/>
    <p:sldId id="4309" r:id="rId5"/>
    <p:sldId id="4310" r:id="rId6"/>
    <p:sldId id="4353" r:id="rId7"/>
    <p:sldId id="4354" r:id="rId8"/>
    <p:sldId id="4336" r:id="rId9"/>
    <p:sldId id="4312" r:id="rId10"/>
    <p:sldId id="4334" r:id="rId11"/>
    <p:sldId id="4313" r:id="rId12"/>
    <p:sldId id="4335" r:id="rId13"/>
    <p:sldId id="4329" r:id="rId14"/>
    <p:sldId id="4332" r:id="rId15"/>
    <p:sldId id="4371" r:id="rId16"/>
    <p:sldId id="4337" r:id="rId17"/>
    <p:sldId id="4338" r:id="rId18"/>
    <p:sldId id="4333" r:id="rId19"/>
    <p:sldId id="4339" r:id="rId20"/>
    <p:sldId id="4340" r:id="rId21"/>
    <p:sldId id="4331" r:id="rId22"/>
    <p:sldId id="4341" r:id="rId23"/>
    <p:sldId id="4342" r:id="rId24"/>
    <p:sldId id="4343" r:id="rId25"/>
    <p:sldId id="4361" r:id="rId26"/>
    <p:sldId id="4362" r:id="rId27"/>
    <p:sldId id="4363" r:id="rId28"/>
    <p:sldId id="4364" r:id="rId29"/>
    <p:sldId id="4365" r:id="rId30"/>
    <p:sldId id="4366" r:id="rId31"/>
    <p:sldId id="4367" r:id="rId32"/>
    <p:sldId id="4369" r:id="rId33"/>
    <p:sldId id="4370" r:id="rId34"/>
    <p:sldId id="4346" r:id="rId35"/>
    <p:sldId id="4372" r:id="rId36"/>
    <p:sldId id="4373" r:id="rId37"/>
    <p:sldId id="4374" r:id="rId38"/>
    <p:sldId id="4375" r:id="rId39"/>
    <p:sldId id="4376" r:id="rId40"/>
    <p:sldId id="4377" r:id="rId41"/>
    <p:sldId id="262" r:id="rId42"/>
    <p:sldId id="4345" r:id="rId43"/>
    <p:sldId id="4379" r:id="rId44"/>
    <p:sldId id="4380" r:id="rId45"/>
    <p:sldId id="4381" r:id="rId46"/>
    <p:sldId id="4382" r:id="rId47"/>
    <p:sldId id="4383" r:id="rId48"/>
    <p:sldId id="4378" r:id="rId49"/>
    <p:sldId id="4344" r:id="rId50"/>
    <p:sldId id="4355" r:id="rId51"/>
    <p:sldId id="4356" r:id="rId52"/>
    <p:sldId id="4357" r:id="rId53"/>
    <p:sldId id="4358" r:id="rId54"/>
    <p:sldId id="4359" r:id="rId55"/>
    <p:sldId id="4360" r:id="rId56"/>
    <p:sldId id="4315" r:id="rId5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BC79E-1AA9-47E6-90A3-05302FFDBD7B}" type="datetimeFigureOut">
              <a:rPr lang="es-PE" smtClean="0"/>
              <a:t>14/01/2021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96FB8-B60E-4BB9-86FE-597F50EC4662}" type="slidenum">
              <a:rPr lang="es-PE" smtClean="0"/>
              <a:t>‹Nº›</a:t>
            </a:fld>
            <a:endParaRPr lang="es-PE"/>
          </a:p>
        </p:txBody>
      </p:sp>
    </p:spTree>
    <p:extLst>
      <p:ext uri="{BB962C8B-B14F-4D97-AF65-F5344CB8AC3E}">
        <p14:creationId xmlns:p14="http://schemas.microsoft.com/office/powerpoint/2010/main" val="267499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1</a:t>
            </a:fld>
            <a:endParaRPr lang="es-PE" dirty="0"/>
          </a:p>
        </p:txBody>
      </p:sp>
    </p:spTree>
    <p:extLst>
      <p:ext uri="{BB962C8B-B14F-4D97-AF65-F5344CB8AC3E}">
        <p14:creationId xmlns:p14="http://schemas.microsoft.com/office/powerpoint/2010/main" val="120744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8</a:t>
            </a:fld>
            <a:endParaRPr lang="es-PE" dirty="0"/>
          </a:p>
        </p:txBody>
      </p:sp>
    </p:spTree>
    <p:extLst>
      <p:ext uri="{BB962C8B-B14F-4D97-AF65-F5344CB8AC3E}">
        <p14:creationId xmlns:p14="http://schemas.microsoft.com/office/powerpoint/2010/main" val="12074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16</a:t>
            </a:fld>
            <a:endParaRPr lang="es-PE" dirty="0"/>
          </a:p>
        </p:txBody>
      </p:sp>
    </p:spTree>
    <p:extLst>
      <p:ext uri="{BB962C8B-B14F-4D97-AF65-F5344CB8AC3E}">
        <p14:creationId xmlns:p14="http://schemas.microsoft.com/office/powerpoint/2010/main" val="331206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24</a:t>
            </a:fld>
            <a:endParaRPr lang="es-PE" dirty="0"/>
          </a:p>
        </p:txBody>
      </p:sp>
    </p:spTree>
    <p:extLst>
      <p:ext uri="{BB962C8B-B14F-4D97-AF65-F5344CB8AC3E}">
        <p14:creationId xmlns:p14="http://schemas.microsoft.com/office/powerpoint/2010/main" val="214197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34</a:t>
            </a:fld>
            <a:endParaRPr lang="es-PE" dirty="0"/>
          </a:p>
        </p:txBody>
      </p:sp>
    </p:spTree>
    <p:extLst>
      <p:ext uri="{BB962C8B-B14F-4D97-AF65-F5344CB8AC3E}">
        <p14:creationId xmlns:p14="http://schemas.microsoft.com/office/powerpoint/2010/main" val="199131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0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42</a:t>
            </a:fld>
            <a:endParaRPr lang="es-PE" dirty="0"/>
          </a:p>
        </p:txBody>
      </p:sp>
    </p:spTree>
    <p:extLst>
      <p:ext uri="{BB962C8B-B14F-4D97-AF65-F5344CB8AC3E}">
        <p14:creationId xmlns:p14="http://schemas.microsoft.com/office/powerpoint/2010/main" val="270338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49</a:t>
            </a:fld>
            <a:endParaRPr lang="es-PE" dirty="0"/>
          </a:p>
        </p:txBody>
      </p:sp>
    </p:spTree>
    <p:extLst>
      <p:ext uri="{BB962C8B-B14F-4D97-AF65-F5344CB8AC3E}">
        <p14:creationId xmlns:p14="http://schemas.microsoft.com/office/powerpoint/2010/main" val="317104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0FB3F8-F7E9-45B2-B827-14FF600CA3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 xmlns:a16="http://schemas.microsoft.com/office/drawing/2014/main" id="{D2691187-70D2-4773-9101-1E785503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 xmlns:a16="http://schemas.microsoft.com/office/drawing/2014/main" id="{A409ABF6-1694-4528-9E99-C67DB5A79D11}"/>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EE5DB0A7-8A76-4E45-99E6-2106C75E288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139C3525-0F44-48A2-86E5-A75F2590B437}"/>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55885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231BEF9-E3E3-4D61-AE0A-91B45F047BB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A1249318-DB41-4268-9B23-157AE5BA81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CFE5B93F-BB7D-4CD0-AF3C-3F8A2A1516F1}"/>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410FC432-FEA6-4D79-AB3C-8EF797F923E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C5030C5D-1C7B-4843-AB45-E7EA95F2166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03326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3BB8EEE-64B9-4EE2-B46A-738883047A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903B42B0-1E6C-4075-B6D4-CBC6FFDFD8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81EDBDA7-CCFA-4BAB-B95C-8FA1D2C19122}"/>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B9BCAC37-02A0-4CA6-B030-D98B3A7FFFD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688A0BBD-667A-4DC4-B0E3-5DD354DE3FD5}"/>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15211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5432DB-4539-42D1-95B2-518141F9A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DD0AC4F9-18AA-4EC8-BDE3-4D4C1AC101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A076871B-C630-47BB-B7FD-04B46FD38154}"/>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94754171-4175-4B1A-A6D0-E38C17C60A3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0BF2B7C7-1D64-4D17-953C-A39B6218A74A}"/>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8721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F2C520-FED6-44F8-AEE6-8CB8A7B7AA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2191B769-73FB-4008-B25A-1F68D26D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51ED0926-F966-4498-9CA5-AAC3363DA24C}"/>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46FBAD94-2A40-405A-A9CC-23DB3A8EC9F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67E15D0B-32FE-4C07-AE75-1BDD73F96ED1}"/>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21530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FC919F-CCDF-42EC-BBDC-9E6C13FCDB0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CFCCF3ED-28F1-49EB-B447-B0559C7FAE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 xmlns:a16="http://schemas.microsoft.com/office/drawing/2014/main" id="{886915C7-DFD0-4F8F-8866-27A732A5BC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 xmlns:a16="http://schemas.microsoft.com/office/drawing/2014/main" id="{F47380A2-79FE-41A0-AEA1-91570B48BAD7}"/>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 xmlns:a16="http://schemas.microsoft.com/office/drawing/2014/main" id="{87DD17FD-C4F0-4A29-ABCC-379EE8B7BD2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DE247D01-C49A-4A1A-9B5C-264DD0CECD9E}"/>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85816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F7C72C-3481-4498-BBA3-1991929CD8A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A92811F9-14C2-4A7E-84D1-275070BFB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352BD5E5-E590-44D9-AF7E-01A387179D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 xmlns:a16="http://schemas.microsoft.com/office/drawing/2014/main" id="{9373CC2E-A1DE-4999-9EAB-0ED04D9E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4ED69C13-43BA-43EE-B686-E12B4DAD74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 xmlns:a16="http://schemas.microsoft.com/office/drawing/2014/main" id="{21C5B8F0-AEBA-4A40-A55F-46D34CB039AD}"/>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8" name="Marcador de pie de página 7">
            <a:extLst>
              <a:ext uri="{FF2B5EF4-FFF2-40B4-BE49-F238E27FC236}">
                <a16:creationId xmlns="" xmlns:a16="http://schemas.microsoft.com/office/drawing/2014/main" id="{D2A5045D-924B-4731-A4EF-78FCE420BC6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 xmlns:a16="http://schemas.microsoft.com/office/drawing/2014/main" id="{476ED8E7-388B-428E-8CCE-8F1C0D5F681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1974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19726A-273A-4B5D-BA71-1BD95EB578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 xmlns:a16="http://schemas.microsoft.com/office/drawing/2014/main" id="{14146698-7BD4-4B47-A702-0FDAE4EF80CF}"/>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4" name="Marcador de pie de página 3">
            <a:extLst>
              <a:ext uri="{FF2B5EF4-FFF2-40B4-BE49-F238E27FC236}">
                <a16:creationId xmlns="" xmlns:a16="http://schemas.microsoft.com/office/drawing/2014/main" id="{F534FB93-0C9A-46FE-9D4F-43657C98A0F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 xmlns:a16="http://schemas.microsoft.com/office/drawing/2014/main" id="{89BBC6D6-7897-4B80-8F3A-274EF84AA7A1}"/>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54958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F6B5E33-2CCA-43E5-A315-E37FB3B4B496}"/>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3" name="Marcador de pie de página 2">
            <a:extLst>
              <a:ext uri="{FF2B5EF4-FFF2-40B4-BE49-F238E27FC236}">
                <a16:creationId xmlns="" xmlns:a16="http://schemas.microsoft.com/office/drawing/2014/main" id="{9E10361D-03DF-45B0-8EA1-FF8E02BB099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 xmlns:a16="http://schemas.microsoft.com/office/drawing/2014/main" id="{4C522F56-DF1D-4940-ADB4-51DBE5AEB0F2}"/>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7374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8E54BE-15FA-4F68-A1CD-37217D7BAA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734668D8-399F-4E35-A664-CEFDBFD95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 xmlns:a16="http://schemas.microsoft.com/office/drawing/2014/main" id="{14768A06-7136-4EB5-AA74-04A94696A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C3840052-F73A-4040-9D1E-E61BBCAA5D42}"/>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 xmlns:a16="http://schemas.microsoft.com/office/drawing/2014/main" id="{395E1C9D-33A2-4A81-A555-61CBF18B312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039EA012-245C-4017-BF9D-6FF5321C8EBA}"/>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0391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9E79442-15A9-43B5-86F5-6BFA73ED57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 xmlns:a16="http://schemas.microsoft.com/office/drawing/2014/main" id="{4CB6203E-93D2-476B-9083-18EEC00B2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 xmlns:a16="http://schemas.microsoft.com/office/drawing/2014/main" id="{0ED0F684-A742-4050-B7B0-9ED487F89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447CEF2E-0561-494E-ADEB-55AE63C67E6D}"/>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 xmlns:a16="http://schemas.microsoft.com/office/drawing/2014/main" id="{C06C3DC1-B7F5-4610-9EBC-3FD15C6BCD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45918529-369B-4E70-90BD-DD140DF2D91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262699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4C43646-93A1-4446-8B85-E5D4EFDCE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A33E7AFD-3847-4B0C-9D84-ECBD1F935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CF0EA4BB-4E10-4C7D-93E2-5A816BD68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 xmlns:a16="http://schemas.microsoft.com/office/drawing/2014/main" id="{EFED3414-6196-43D3-95B1-34C9E965A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 xmlns:a16="http://schemas.microsoft.com/office/drawing/2014/main" id="{8B2A9AC6-6B47-4545-BFBF-D5351AEA6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26365-468E-4D28-94D7-CA3C3422117D}" type="slidenum">
              <a:rPr lang="es-PE" smtClean="0"/>
              <a:t>‹Nº›</a:t>
            </a:fld>
            <a:endParaRPr lang="es-PE"/>
          </a:p>
        </p:txBody>
      </p:sp>
    </p:spTree>
    <p:extLst>
      <p:ext uri="{BB962C8B-B14F-4D97-AF65-F5344CB8AC3E}">
        <p14:creationId xmlns:p14="http://schemas.microsoft.com/office/powerpoint/2010/main" val="541540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638555" y="1527133"/>
            <a:ext cx="5660859" cy="18969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Aprendo en casa</a:t>
            </a:r>
            <a:r>
              <a:rPr lang="es-ES" b="1" dirty="0">
                <a:solidFill>
                  <a:srgbClr val="FEA402"/>
                </a:solidFill>
                <a:latin typeface="Verdana" panose="020B0604030504040204" pitchFamily="34" charset="0"/>
                <a:ea typeface="Verdana" panose="020B0604030504040204" pitchFamily="34" charset="0"/>
                <a:cs typeface="Poppins SemiBold" pitchFamily="2" charset="77"/>
              </a:rPr>
              <a:t>          </a:t>
            </a:r>
            <a:br>
              <a:rPr lang="es-ES" b="1" dirty="0">
                <a:solidFill>
                  <a:srgbClr val="FEA402"/>
                </a:solidFill>
                <a:latin typeface="Verdana" panose="020B0604030504040204" pitchFamily="34" charset="0"/>
                <a:ea typeface="Verdana" panose="020B0604030504040204" pitchFamily="34" charset="0"/>
                <a:cs typeface="Poppins SemiBold" pitchFamily="2" charset="77"/>
              </a:rPr>
            </a:br>
            <a:r>
              <a:rPr lang="es-ES" b="1" dirty="0">
                <a:solidFill>
                  <a:srgbClr val="0070C0"/>
                </a:solidFill>
                <a:latin typeface="Verdana" panose="020B0604030504040204" pitchFamily="34" charset="0"/>
                <a:ea typeface="Verdana" panose="020B0604030504040204" pitchFamily="34" charset="0"/>
                <a:cs typeface="Poppins SemiBold" pitchFamily="2" charset="77"/>
              </a:rPr>
              <a:t>2021</a:t>
            </a:r>
          </a:p>
        </p:txBody>
      </p:sp>
      <p:grpSp>
        <p:nvGrpSpPr>
          <p:cNvPr id="22" name="Grupo 21"/>
          <p:cNvGrpSpPr/>
          <p:nvPr/>
        </p:nvGrpSpPr>
        <p:grpSpPr>
          <a:xfrm rot="16200000">
            <a:off x="675923" y="3445372"/>
            <a:ext cx="487327" cy="454581"/>
            <a:chOff x="1348243" y="3912650"/>
            <a:chExt cx="508745" cy="498986"/>
          </a:xfrm>
        </p:grpSpPr>
        <p:sp>
          <p:nvSpPr>
            <p:cNvPr id="23" name="Rectángulo 22"/>
            <p:cNvSpPr/>
            <p:nvPr/>
          </p:nvSpPr>
          <p:spPr>
            <a:xfrm>
              <a:off x="1348243" y="3912650"/>
              <a:ext cx="508745" cy="498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Forma libre 23"/>
            <p:cNvSpPr/>
            <p:nvPr/>
          </p:nvSpPr>
          <p:spPr>
            <a:xfrm rot="5400000">
              <a:off x="1558197" y="4074756"/>
              <a:ext cx="91885" cy="178027"/>
            </a:xfrm>
            <a:custGeom>
              <a:avLst/>
              <a:gdLst>
                <a:gd name="connsiteX0" fmla="*/ 0 w 152400"/>
                <a:gd name="connsiteY0" fmla="*/ 0 h 295275"/>
                <a:gd name="connsiteX1" fmla="*/ 152400 w 152400"/>
                <a:gd name="connsiteY1" fmla="*/ 152400 h 295275"/>
                <a:gd name="connsiteX2" fmla="*/ 9525 w 152400"/>
                <a:gd name="connsiteY2" fmla="*/ 295275 h 295275"/>
              </a:gdLst>
              <a:ahLst/>
              <a:cxnLst>
                <a:cxn ang="0">
                  <a:pos x="connsiteX0" y="connsiteY0"/>
                </a:cxn>
                <a:cxn ang="0">
                  <a:pos x="connsiteX1" y="connsiteY1"/>
                </a:cxn>
                <a:cxn ang="0">
                  <a:pos x="connsiteX2" y="connsiteY2"/>
                </a:cxn>
              </a:cxnLst>
              <a:rect l="l" t="t" r="r" b="b"/>
              <a:pathLst>
                <a:path w="152400" h="295275">
                  <a:moveTo>
                    <a:pt x="0" y="0"/>
                  </a:moveTo>
                  <a:lnTo>
                    <a:pt x="152400" y="152400"/>
                  </a:lnTo>
                  <a:lnTo>
                    <a:pt x="9525" y="295275"/>
                  </a:lnTo>
                </a:path>
              </a:pathLst>
            </a:custGeom>
            <a:noFill/>
            <a:ln w="476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1" name="Title 1">
            <a:extLst>
              <a:ext uri="{FF2B5EF4-FFF2-40B4-BE49-F238E27FC236}">
                <a16:creationId xmlns="" xmlns:a16="http://schemas.microsoft.com/office/drawing/2014/main" id="{A4EB0690-78FD-4ADE-B28E-E6E11B3A9685}"/>
              </a:ext>
            </a:extLst>
          </p:cNvPr>
          <p:cNvSpPr txBox="1">
            <a:spLocks/>
          </p:cNvSpPr>
          <p:nvPr/>
        </p:nvSpPr>
        <p:spPr>
          <a:xfrm>
            <a:off x="1634052" y="3567240"/>
            <a:ext cx="4123933" cy="17436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sz="32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Planificación Anual</a:t>
            </a:r>
            <a:endParaRPr lang="es-ES" sz="32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417400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de la planificación por los equipos del nivel</a:t>
            </a:r>
            <a:endParaRPr lang="es-PE" dirty="0"/>
          </a:p>
        </p:txBody>
      </p:sp>
      <p:sp>
        <p:nvSpPr>
          <p:cNvPr id="2" name="Marcador de contenido 1"/>
          <p:cNvSpPr>
            <a:spLocks noGrp="1"/>
          </p:cNvSpPr>
          <p:nvPr>
            <p:ph idx="1"/>
          </p:nvPr>
        </p:nvSpPr>
        <p:spPr>
          <a:xfrm>
            <a:off x="436529" y="1211693"/>
            <a:ext cx="11275573" cy="4041244"/>
          </a:xfrm>
        </p:spPr>
        <p:txBody>
          <a:bodyPr>
            <a:normAutofit/>
          </a:bodyPr>
          <a:lstStyle/>
          <a:p>
            <a:pPr algn="just"/>
            <a:r>
              <a:rPr lang="es-PE" sz="1800" dirty="0">
                <a:latin typeface="+mj-lt"/>
              </a:rPr>
              <a:t>En nuestro segundo encuentro nos organizamos en grupos pequeños para trabajar un número determinado de experiencias de aprendizaje por grupo. Para ello se brindó un tiempo de trabajo. Al terminar, pasamos a socializar la propuesta al grupo grande, con esta información nos dimos un tiempo para leer  analizar de manera personal las propuestas y acordamos reunirnos el día siguiente para brindar nuestras observaciones y aportes.</a:t>
            </a:r>
          </a:p>
          <a:p>
            <a:pPr algn="just"/>
            <a:r>
              <a:rPr lang="es-PE" sz="1800" dirty="0">
                <a:latin typeface="+mj-lt"/>
              </a:rPr>
              <a:t>En un tercer encuentro trabajamos en grupo integrado, analizamos y reflexionamos cada propuesta, en esta etapa brindamos aportes y aprobamos cada una de las experiencias de aprendizaje con todos los elementos que se consideran en la matriz de planificación anual. En esta discusión y aportes nos dimos cuenta que muchas veces las experiencias de aprendizaje están vinculadas a más de un eje y que es necesario hacer algunas precisiones en las descripciones de los mismos.</a:t>
            </a:r>
          </a:p>
          <a:p>
            <a:pPr algn="just"/>
            <a:r>
              <a:rPr lang="es-PE" sz="1800" dirty="0">
                <a:latin typeface="+mj-lt"/>
              </a:rPr>
              <a:t>Al finalizar, se hizo un último análisis para garantizar la cobertura curricular, para ello se elaboró una matriz donde se consolidaron las competencias que se consideraron hasta el momento, y a la luz de esta información volvimos a revisar la matriz de planificación anual, para hacer algunos reajustes que consideramos pertinentes.</a:t>
            </a:r>
          </a:p>
          <a:p>
            <a:pPr algn="just"/>
            <a:r>
              <a:rPr lang="es-PE" sz="1800" dirty="0">
                <a:latin typeface="+mj-lt"/>
              </a:rPr>
              <a:t>Esta versión es la que aprobamos en equipo integrado y remitimos al equipo de EBR.</a:t>
            </a:r>
          </a:p>
          <a:p>
            <a:pPr marL="0" indent="0">
              <a:buNone/>
            </a:pPr>
            <a:endParaRPr lang="es-PE" sz="1800" dirty="0">
              <a:latin typeface="+mj-lt"/>
            </a:endParaRPr>
          </a:p>
          <a:p>
            <a:pPr marL="0" indent="0">
              <a:buNone/>
            </a:pPr>
            <a:endParaRPr lang="es-PE" sz="1800" dirty="0">
              <a:latin typeface="+mj-lt"/>
            </a:endParaRPr>
          </a:p>
          <a:p>
            <a:pPr marL="0" indent="0">
              <a:buNone/>
            </a:pPr>
            <a:endParaRPr lang="es-PE" sz="1800" dirty="0">
              <a:latin typeface="+mj-lt"/>
            </a:endParaRPr>
          </a:p>
          <a:p>
            <a:endParaRPr lang="es-PE" sz="1800" dirty="0">
              <a:latin typeface="+mj-lt"/>
            </a:endParaRPr>
          </a:p>
        </p:txBody>
      </p:sp>
    </p:spTree>
    <p:extLst>
      <p:ext uri="{BB962C8B-B14F-4D97-AF65-F5344CB8AC3E}">
        <p14:creationId xmlns:p14="http://schemas.microsoft.com/office/powerpoint/2010/main" val="15110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-Niveles</a:t>
            </a:r>
            <a:endParaRPr lang="es-PE"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892537" y="1305356"/>
          <a:ext cx="10251644" cy="4846320"/>
        </p:xfrm>
        <a:graphic>
          <a:graphicData uri="http://schemas.openxmlformats.org/drawingml/2006/table">
            <a:tbl>
              <a:tblPr firstRow="1" bandRow="1">
                <a:tableStyleId>{5C22544A-7EE6-4342-B048-85BDC9FD1C3A}</a:tableStyleId>
              </a:tblPr>
              <a:tblGrid>
                <a:gridCol w="6111378">
                  <a:extLst>
                    <a:ext uri="{9D8B030D-6E8A-4147-A177-3AD203B41FA5}">
                      <a16:colId xmlns="" xmlns:a16="http://schemas.microsoft.com/office/drawing/2014/main" val="739573855"/>
                    </a:ext>
                  </a:extLst>
                </a:gridCol>
                <a:gridCol w="1439694">
                  <a:extLst>
                    <a:ext uri="{9D8B030D-6E8A-4147-A177-3AD203B41FA5}">
                      <a16:colId xmlns="" xmlns:a16="http://schemas.microsoft.com/office/drawing/2014/main" val="3729039470"/>
                    </a:ext>
                  </a:extLst>
                </a:gridCol>
                <a:gridCol w="1284051">
                  <a:extLst>
                    <a:ext uri="{9D8B030D-6E8A-4147-A177-3AD203B41FA5}">
                      <a16:colId xmlns="" xmlns:a16="http://schemas.microsoft.com/office/drawing/2014/main" val="472398292"/>
                    </a:ext>
                  </a:extLst>
                </a:gridCol>
                <a:gridCol w="1416521">
                  <a:extLst>
                    <a:ext uri="{9D8B030D-6E8A-4147-A177-3AD203B41FA5}">
                      <a16:colId xmlns="" xmlns:a16="http://schemas.microsoft.com/office/drawing/2014/main" val="1034214925"/>
                    </a:ext>
                  </a:extLst>
                </a:gridCol>
              </a:tblGrid>
              <a:tr h="359461">
                <a:tc>
                  <a:txBody>
                    <a:bodyPr/>
                    <a:lstStyle/>
                    <a:p>
                      <a:pPr algn="ctr"/>
                      <a:r>
                        <a:rPr lang="es-ES" dirty="0"/>
                        <a:t>Primer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359461">
                <a:tc>
                  <a:txBody>
                    <a:bodyPr/>
                    <a:lstStyle/>
                    <a:p>
                      <a:r>
                        <a:rPr lang="es-PE" dirty="0"/>
                        <a:t>Construye su identidad.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2404206586"/>
                  </a:ext>
                </a:extLst>
              </a:tr>
              <a:tr h="359461">
                <a:tc>
                  <a:txBody>
                    <a:bodyPr/>
                    <a:lstStyle/>
                    <a:p>
                      <a:r>
                        <a:rPr lang="es-PE" dirty="0"/>
                        <a:t>Se comunica oralmente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2939578948"/>
                  </a:ext>
                </a:extLst>
              </a:tr>
              <a:tr h="359461">
                <a:tc>
                  <a:txBody>
                    <a:bodyPr/>
                    <a:lstStyle/>
                    <a:p>
                      <a:r>
                        <a:rPr lang="es-PE" dirty="0"/>
                        <a:t>Convive y participa democráticamente en la búsqueda en la búsqueda del bien común.</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340694359"/>
                  </a:ext>
                </a:extLst>
              </a:tr>
              <a:tr h="359461">
                <a:tc>
                  <a:txBody>
                    <a:bodyPr/>
                    <a:lstStyle/>
                    <a:p>
                      <a:r>
                        <a:rPr lang="es-PE" dirty="0"/>
                        <a:t>Lee diferentes tipos de textos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4"/>
                  </a:ext>
                </a:extLst>
              </a:tr>
              <a:tr h="359461">
                <a:tc>
                  <a:txBody>
                    <a:bodyPr/>
                    <a:lstStyle/>
                    <a:p>
                      <a:r>
                        <a:rPr lang="es-PE" dirty="0"/>
                        <a:t>Crea proyectos desde los lenguajes artísticos.</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5"/>
                  </a:ext>
                </a:extLst>
              </a:tr>
              <a:tr h="359461">
                <a:tc>
                  <a:txBody>
                    <a:bodyPr/>
                    <a:lstStyle/>
                    <a:p>
                      <a:r>
                        <a:rPr lang="es-PE" dirty="0"/>
                        <a:t>Se desenvuelve de manera autónoma a través de su motricidad.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6"/>
                  </a:ext>
                </a:extLst>
              </a:tr>
              <a:tr h="359461">
                <a:tc>
                  <a:txBody>
                    <a:bodyPr/>
                    <a:lstStyle/>
                    <a:p>
                      <a:r>
                        <a:rPr lang="es-PE" dirty="0">
                          <a:solidFill>
                            <a:srgbClr val="FF0000"/>
                          </a:solidFill>
                        </a:rPr>
                        <a:t>Resuelve problemas de forma, movimiento y localización.</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7"/>
                  </a:ext>
                </a:extLst>
              </a:tr>
              <a:tr h="359461">
                <a:tc>
                  <a:txBody>
                    <a:bodyPr/>
                    <a:lstStyle/>
                    <a:p>
                      <a:r>
                        <a:rPr lang="es-PE" dirty="0"/>
                        <a:t>Indaga mediante métodos científicos para construir sus conocimientos.</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8"/>
                  </a:ext>
                </a:extLst>
              </a:tr>
              <a:tr h="359461">
                <a:tc>
                  <a:txBody>
                    <a:bodyPr/>
                    <a:lstStyle/>
                    <a:p>
                      <a:r>
                        <a:rPr lang="es-PE" dirty="0"/>
                        <a:t>Escribe diversos tipos de texto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9"/>
                  </a:ext>
                </a:extLst>
              </a:tr>
              <a:tr h="359461">
                <a:tc>
                  <a:txBody>
                    <a:bodyPr/>
                    <a:lstStyle/>
                    <a:p>
                      <a:r>
                        <a:rPr lang="es-PE" dirty="0"/>
                        <a:t>Resuelve problemas de cantidad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9729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-Niveles</a:t>
            </a:r>
            <a:endParaRPr lang="es-PE"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892537" y="1034897"/>
          <a:ext cx="10251644" cy="5577840"/>
        </p:xfrm>
        <a:graphic>
          <a:graphicData uri="http://schemas.openxmlformats.org/drawingml/2006/table">
            <a:tbl>
              <a:tblPr firstRow="1" bandRow="1">
                <a:tableStyleId>{5C22544A-7EE6-4342-B048-85BDC9FD1C3A}</a:tableStyleId>
              </a:tblPr>
              <a:tblGrid>
                <a:gridCol w="6111378">
                  <a:extLst>
                    <a:ext uri="{9D8B030D-6E8A-4147-A177-3AD203B41FA5}">
                      <a16:colId xmlns="" xmlns:a16="http://schemas.microsoft.com/office/drawing/2014/main" val="739573855"/>
                    </a:ext>
                  </a:extLst>
                </a:gridCol>
                <a:gridCol w="1439694">
                  <a:extLst>
                    <a:ext uri="{9D8B030D-6E8A-4147-A177-3AD203B41FA5}">
                      <a16:colId xmlns="" xmlns:a16="http://schemas.microsoft.com/office/drawing/2014/main" val="3729039470"/>
                    </a:ext>
                  </a:extLst>
                </a:gridCol>
                <a:gridCol w="1284051">
                  <a:extLst>
                    <a:ext uri="{9D8B030D-6E8A-4147-A177-3AD203B41FA5}">
                      <a16:colId xmlns="" xmlns:a16="http://schemas.microsoft.com/office/drawing/2014/main" val="472398292"/>
                    </a:ext>
                  </a:extLst>
                </a:gridCol>
                <a:gridCol w="1416521">
                  <a:extLst>
                    <a:ext uri="{9D8B030D-6E8A-4147-A177-3AD203B41FA5}">
                      <a16:colId xmlns="" xmlns:a16="http://schemas.microsoft.com/office/drawing/2014/main"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359461">
                <a:tc>
                  <a:txBody>
                    <a:bodyPr/>
                    <a:lstStyle/>
                    <a:p>
                      <a:r>
                        <a:rPr lang="es-PE" dirty="0">
                          <a:solidFill>
                            <a:schemeClr val="tx1"/>
                          </a:solidFill>
                          <a:latin typeface="+mn-lt"/>
                        </a:rPr>
                        <a:t>Construye su identidad.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2404206586"/>
                  </a:ext>
                </a:extLst>
              </a:tr>
              <a:tr h="359461">
                <a:tc>
                  <a:txBody>
                    <a:bodyPr/>
                    <a:lstStyle/>
                    <a:p>
                      <a:r>
                        <a:rPr lang="es-PE" dirty="0">
                          <a:solidFill>
                            <a:schemeClr val="tx1"/>
                          </a:solidFill>
                          <a:latin typeface="+mn-lt"/>
                        </a:rPr>
                        <a:t>Se comunica oralmente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2939578948"/>
                  </a:ext>
                </a:extLst>
              </a:tr>
              <a:tr h="359461">
                <a:tc>
                  <a:txBody>
                    <a:bodyPr/>
                    <a:lstStyle/>
                    <a:p>
                      <a:r>
                        <a:rPr lang="es-PE" dirty="0">
                          <a:solidFill>
                            <a:schemeClr val="tx1"/>
                          </a:solidFill>
                          <a:latin typeface="+mn-lt"/>
                        </a:rPr>
                        <a:t>Convive y participa democráticamente en la búsqueda en la búsqueda del bien común.</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340694359"/>
                  </a:ext>
                </a:extLst>
              </a:tr>
              <a:tr h="359461">
                <a:tc>
                  <a:txBody>
                    <a:bodyPr/>
                    <a:lstStyle/>
                    <a:p>
                      <a:r>
                        <a:rPr lang="es-PE" dirty="0">
                          <a:solidFill>
                            <a:schemeClr val="tx1"/>
                          </a:solidFill>
                          <a:latin typeface="+mn-lt"/>
                        </a:rPr>
                        <a:t>Lee diferentes tipos de textos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4"/>
                  </a:ext>
                </a:extLst>
              </a:tr>
              <a:tr h="359461">
                <a:tc>
                  <a:txBody>
                    <a:bodyPr/>
                    <a:lstStyle/>
                    <a:p>
                      <a:r>
                        <a:rPr lang="es-PE" dirty="0">
                          <a:solidFill>
                            <a:schemeClr val="tx1"/>
                          </a:solidFill>
                          <a:latin typeface="+mn-lt"/>
                        </a:rPr>
                        <a:t>Crea proyectos desde los lenguajes artísticos.</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5"/>
                  </a:ext>
                </a:extLst>
              </a:tr>
              <a:tr h="359461">
                <a:tc>
                  <a:txBody>
                    <a:bodyPr/>
                    <a:lstStyle/>
                    <a:p>
                      <a:r>
                        <a:rPr lang="es-PE" dirty="0">
                          <a:solidFill>
                            <a:schemeClr val="tx1"/>
                          </a:solidFill>
                          <a:latin typeface="+mn-lt"/>
                        </a:rPr>
                        <a:t>Se desenvuelve de manera autónoma a través de su motricidad.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6"/>
                  </a:ext>
                </a:extLst>
              </a:tr>
              <a:tr h="359461">
                <a:tc>
                  <a:txBody>
                    <a:bodyPr/>
                    <a:lstStyle/>
                    <a:p>
                      <a:r>
                        <a:rPr lang="es-PE" dirty="0">
                          <a:solidFill>
                            <a:schemeClr val="tx1"/>
                          </a:solidFill>
                          <a:latin typeface="+mn-lt"/>
                        </a:rPr>
                        <a:t>Resuelve problemas de forma, movimiento y localización.</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7"/>
                  </a:ext>
                </a:extLst>
              </a:tr>
              <a:tr h="359461">
                <a:tc>
                  <a:txBody>
                    <a:bodyPr/>
                    <a:lstStyle/>
                    <a:p>
                      <a:r>
                        <a:rPr lang="es-PE" dirty="0">
                          <a:solidFill>
                            <a:schemeClr val="tx1"/>
                          </a:solidFill>
                          <a:latin typeface="+mn-lt"/>
                        </a:rPr>
                        <a:t>Indaga mediante métodos científicos para construir sus conocimientos.</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8"/>
                  </a:ext>
                </a:extLst>
              </a:tr>
              <a:tr h="359461">
                <a:tc>
                  <a:txBody>
                    <a:bodyPr/>
                    <a:lstStyle/>
                    <a:p>
                      <a:r>
                        <a:rPr lang="es-PE" dirty="0">
                          <a:solidFill>
                            <a:schemeClr val="tx1"/>
                          </a:solidFill>
                          <a:latin typeface="+mn-lt"/>
                        </a:rPr>
                        <a:t>Escribe diversos tipos de texto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09"/>
                  </a:ext>
                </a:extLst>
              </a:tr>
              <a:tr h="359461">
                <a:tc>
                  <a:txBody>
                    <a:bodyPr/>
                    <a:lstStyle/>
                    <a:p>
                      <a:r>
                        <a:rPr lang="es-PE" dirty="0">
                          <a:solidFill>
                            <a:schemeClr val="tx1"/>
                          </a:solidFill>
                          <a:latin typeface="+mn-lt"/>
                        </a:rPr>
                        <a:t>Resuelve problemas de cantidad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10"/>
                  </a:ext>
                </a:extLst>
              </a:tr>
              <a:tr h="359461">
                <a:tc>
                  <a:txBody>
                    <a:bodyPr/>
                    <a:lstStyle/>
                    <a:p>
                      <a:r>
                        <a:rPr lang="es-PE" dirty="0">
                          <a:solidFill>
                            <a:schemeClr val="tx1"/>
                          </a:solidFill>
                          <a:latin typeface="+mn-lt"/>
                        </a:rPr>
                        <a:t>Gestiona su aprendizaje</a:t>
                      </a:r>
                      <a:r>
                        <a:rPr lang="es-PE" baseline="0" dirty="0">
                          <a:solidFill>
                            <a:schemeClr val="tx1"/>
                          </a:solidFill>
                          <a:latin typeface="+mn-lt"/>
                        </a:rPr>
                        <a:t> de manera autónoma</a:t>
                      </a:r>
                      <a:endParaRPr lang="es-PE" dirty="0">
                        <a:solidFill>
                          <a:schemeClr val="tx1"/>
                        </a:solidFill>
                        <a:latin typeface="+mn-lt"/>
                      </a:endParaRP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11"/>
                  </a:ext>
                </a:extLst>
              </a:tr>
              <a:tr h="359461">
                <a:tc>
                  <a:txBody>
                    <a:bodyPr/>
                    <a:lstStyle/>
                    <a:p>
                      <a:r>
                        <a:rPr lang="es-PE" dirty="0">
                          <a:solidFill>
                            <a:schemeClr val="tx1"/>
                          </a:solidFill>
                          <a:latin typeface="+mn-lt"/>
                        </a:rPr>
                        <a:t>Se desenvuelve</a:t>
                      </a:r>
                      <a:r>
                        <a:rPr lang="es-PE" baseline="0" dirty="0">
                          <a:solidFill>
                            <a:schemeClr val="tx1"/>
                          </a:solidFill>
                          <a:latin typeface="+mn-lt"/>
                        </a:rPr>
                        <a:t> en entornos virtuales generados por las TIC</a:t>
                      </a:r>
                      <a:endParaRPr lang="es-PE" dirty="0">
                        <a:solidFill>
                          <a:schemeClr val="tx1"/>
                        </a:solidFill>
                        <a:latin typeface="+mn-lt"/>
                      </a:endParaRP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56988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929611" y="615"/>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 y título de las experiencias </a:t>
            </a:r>
            <a:endParaRPr lang="es-PE" dirty="0"/>
          </a:p>
        </p:txBody>
      </p:sp>
      <p:graphicFrame>
        <p:nvGraphicFramePr>
          <p:cNvPr id="4" name="Tabla 4">
            <a:extLst>
              <a:ext uri="{FF2B5EF4-FFF2-40B4-BE49-F238E27FC236}">
                <a16:creationId xmlns="" xmlns:a16="http://schemas.microsoft.com/office/drawing/2014/main" id="{9B4826D0-3D45-4015-9071-C69D14EB9499}"/>
              </a:ext>
            </a:extLst>
          </p:cNvPr>
          <p:cNvGraphicFramePr>
            <a:graphicFrameLocks noGrp="1"/>
          </p:cNvGraphicFramePr>
          <p:nvPr/>
        </p:nvGraphicFramePr>
        <p:xfrm>
          <a:off x="1066462" y="943259"/>
          <a:ext cx="9919037" cy="5550616"/>
        </p:xfrm>
        <a:graphic>
          <a:graphicData uri="http://schemas.openxmlformats.org/drawingml/2006/table">
            <a:tbl>
              <a:tblPr firstRow="1" bandRow="1">
                <a:tableStyleId>{5C22544A-7EE6-4342-B048-85BDC9FD1C3A}</a:tableStyleId>
              </a:tblPr>
              <a:tblGrid>
                <a:gridCol w="4705896">
                  <a:extLst>
                    <a:ext uri="{9D8B030D-6E8A-4147-A177-3AD203B41FA5}">
                      <a16:colId xmlns="" xmlns:a16="http://schemas.microsoft.com/office/drawing/2014/main" val="2938281493"/>
                    </a:ext>
                  </a:extLst>
                </a:gridCol>
                <a:gridCol w="5213141">
                  <a:extLst>
                    <a:ext uri="{9D8B030D-6E8A-4147-A177-3AD203B41FA5}">
                      <a16:colId xmlns="" xmlns:a16="http://schemas.microsoft.com/office/drawing/2014/main" val="319237557"/>
                    </a:ext>
                  </a:extLst>
                </a:gridCol>
              </a:tblGrid>
              <a:tr h="0">
                <a:tc>
                  <a:txBody>
                    <a:bodyPr/>
                    <a:lstStyle/>
                    <a:p>
                      <a:pPr algn="ctr"/>
                      <a:r>
                        <a:rPr lang="es-ES" sz="2400" dirty="0"/>
                        <a:t>Situación</a:t>
                      </a:r>
                      <a:endParaRPr lang="es-PE" sz="2400" dirty="0"/>
                    </a:p>
                  </a:txBody>
                  <a:tcPr/>
                </a:tc>
                <a:tc>
                  <a:txBody>
                    <a:bodyPr/>
                    <a:lstStyle/>
                    <a:p>
                      <a:pPr algn="ctr"/>
                      <a:r>
                        <a:rPr lang="es-ES" sz="2400" dirty="0"/>
                        <a:t>Título de la experiencia</a:t>
                      </a:r>
                      <a:endParaRPr lang="es-PE" sz="2400" dirty="0"/>
                    </a:p>
                  </a:txBody>
                  <a:tcPr/>
                </a:tc>
                <a:extLst>
                  <a:ext uri="{0D108BD9-81ED-4DB2-BD59-A6C34878D82A}">
                    <a16:rowId xmlns="" xmlns:a16="http://schemas.microsoft.com/office/drawing/2014/main" val="3920739540"/>
                  </a:ext>
                </a:extLst>
              </a:tr>
              <a:tr h="175844">
                <a:tc>
                  <a:txBody>
                    <a:bodyPr/>
                    <a:lstStyle/>
                    <a:p>
                      <a:pPr marL="268288" indent="-171450" algn="l" fontAlgn="t">
                        <a:buFont typeface="Arial" panose="020B0604020202020204" pitchFamily="34" charset="0"/>
                        <a:buChar cha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marL="0" marR="0" marT="0" marB="0" anchor="ctr"/>
                </a:tc>
                <a:tc>
                  <a:txBody>
                    <a:bodyPr/>
                    <a:lstStyle/>
                    <a:p>
                      <a:pPr marL="93663" indent="0" algn="l" fontAlgn="t"/>
                      <a:r>
                        <a:rPr lang="es-PE" sz="1600" b="0" i="0" u="none" strike="noStrike" kern="1200" dirty="0">
                          <a:solidFill>
                            <a:srgbClr val="000000"/>
                          </a:solidFill>
                          <a:effectLst/>
                          <a:latin typeface="Calibri" panose="020F0502020204030204" pitchFamily="34" charset="0"/>
                          <a:ea typeface="+mn-ea"/>
                          <a:cs typeface="+mn-cs"/>
                        </a:rPr>
                        <a:t>“¡</a:t>
                      </a:r>
                      <a:r>
                        <a:rPr lang="es-PE" sz="1600" b="0" i="0" u="none" strike="noStrike" dirty="0">
                          <a:solidFill>
                            <a:srgbClr val="000000"/>
                          </a:solidFill>
                          <a:effectLst/>
                          <a:latin typeface="Calibri" panose="020F0502020204030204" pitchFamily="34" charset="0"/>
                        </a:rPr>
                        <a:t>Así </a:t>
                      </a:r>
                      <a:r>
                        <a:rPr lang="es-PE" sz="1600" b="0" i="0" u="none" strike="noStrike" kern="1200" dirty="0">
                          <a:solidFill>
                            <a:srgbClr val="000000"/>
                          </a:solidFill>
                          <a:effectLst/>
                          <a:latin typeface="Calibri" panose="020F0502020204030204" pitchFamily="34" charset="0"/>
                          <a:ea typeface="+mn-ea"/>
                          <a:cs typeface="+mn-cs"/>
                        </a:rPr>
                        <a:t>soy</a:t>
                      </a:r>
                      <a:r>
                        <a:rPr lang="es-PE" sz="1600" b="0" i="0" u="none" strike="noStrike" dirty="0">
                          <a:solidFill>
                            <a:srgbClr val="000000"/>
                          </a:solidFill>
                          <a:effectLst/>
                          <a:latin typeface="Calibri" panose="020F0502020204030204" pitchFamily="34" charset="0"/>
                        </a:rPr>
                        <a:t> yo!  ¿y tú?”</a:t>
                      </a:r>
                    </a:p>
                  </a:txBody>
                  <a:tcPr marL="0" marR="0" marT="0" marB="0" anchor="ctr"/>
                </a:tc>
                <a:extLst>
                  <a:ext uri="{0D108BD9-81ED-4DB2-BD59-A6C34878D82A}">
                    <a16:rowId xmlns="" xmlns:a16="http://schemas.microsoft.com/office/drawing/2014/main" val="143926959"/>
                  </a:ext>
                </a:extLst>
              </a:tr>
              <a:tr h="184859">
                <a:tc>
                  <a:txBody>
                    <a:bodyPr/>
                    <a:lstStyle/>
                    <a:p>
                      <a:pPr marL="268288" marR="0" lvl="0" indent="-174625"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a:solidFill>
                            <a:srgbClr val="000000"/>
                          </a:solidFill>
                          <a:effectLst/>
                          <a:latin typeface="Calibri" panose="020F0502020204030204" pitchFamily="34" charset="0"/>
                          <a:ea typeface="+mn-ea"/>
                          <a:cs typeface="+mn-cs"/>
                        </a:rPr>
                        <a:t>“Yo soy importante y mi voz cuenta”</a:t>
                      </a:r>
                    </a:p>
                  </a:txBody>
                  <a:tcPr anchor="ctr"/>
                </a:tc>
                <a:extLst>
                  <a:ext uri="{0D108BD9-81ED-4DB2-BD59-A6C34878D82A}">
                    <a16:rowId xmlns="" xmlns:a16="http://schemas.microsoft.com/office/drawing/2014/main" val="1019894125"/>
                  </a:ext>
                </a:extLst>
              </a:tr>
              <a:tr h="268051">
                <a:tc>
                  <a:txBody>
                    <a:bodyPr/>
                    <a:lstStyle/>
                    <a:p>
                      <a:pPr marL="268288" indent="-171450" algn="l" fontAlgn="t">
                        <a:buFont typeface="Arial" panose="020B0604020202020204" pitchFamily="34" charset="0"/>
                        <a:buChar char="•"/>
                      </a:pPr>
                      <a:r>
                        <a:rPr lang="es-PE" sz="1600" b="0" i="0" u="none" strike="noStrike" kern="1200" dirty="0">
                          <a:solidFill>
                            <a:srgbClr val="000000"/>
                          </a:solidFill>
                          <a:effectLst/>
                          <a:latin typeface="Calibri" panose="020F0502020204030204" pitchFamily="34" charset="0"/>
                          <a:ea typeface="+mn-ea"/>
                          <a:cs typeface="+mn-cs"/>
                        </a:rPr>
                        <a:t>Salud y conservación ambiental </a:t>
                      </a:r>
                    </a:p>
                  </a:txBody>
                  <a:tcPr marL="0" marR="0" marT="0" marB="0" anchor="ctr"/>
                </a:tc>
                <a:tc>
                  <a:txBody>
                    <a:bodyPr/>
                    <a:lstStyle/>
                    <a:p>
                      <a:pPr marL="93663" indent="0" algn="l" fontAlgn="t"/>
                      <a:r>
                        <a:rPr lang="es-PE" sz="1600" b="0" i="0" u="none" strike="noStrike" dirty="0">
                          <a:solidFill>
                            <a:srgbClr val="000000"/>
                          </a:solidFill>
                          <a:effectLst/>
                          <a:latin typeface="Calibri" panose="020F0502020204030204" pitchFamily="34" charset="0"/>
                        </a:rPr>
                        <a:t>"</a:t>
                      </a:r>
                      <a:r>
                        <a:rPr lang="es-PE" sz="1600" b="0" i="0" u="none" strike="noStrike" kern="1200" dirty="0">
                          <a:solidFill>
                            <a:srgbClr val="000000"/>
                          </a:solidFill>
                          <a:effectLst/>
                          <a:latin typeface="Calibri" panose="020F0502020204030204" pitchFamily="34" charset="0"/>
                          <a:ea typeface="+mn-ea"/>
                          <a:cs typeface="+mn-cs"/>
                        </a:rPr>
                        <a:t>Te</a:t>
                      </a:r>
                      <a:r>
                        <a:rPr lang="es-PE" sz="1600" b="0" i="0" u="none" strike="noStrike" dirty="0">
                          <a:solidFill>
                            <a:srgbClr val="000000"/>
                          </a:solidFill>
                          <a:effectLst/>
                          <a:latin typeface="Calibri" panose="020F0502020204030204" pitchFamily="34" charset="0"/>
                        </a:rPr>
                        <a:t> cuento como me siento"</a:t>
                      </a:r>
                    </a:p>
                  </a:txBody>
                  <a:tcPr marL="0" marR="0" marT="0" marB="0" anchor="ctr"/>
                </a:tc>
                <a:extLst>
                  <a:ext uri="{0D108BD9-81ED-4DB2-BD59-A6C34878D82A}">
                    <a16:rowId xmlns="" xmlns:a16="http://schemas.microsoft.com/office/drawing/2014/main" val="10003"/>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 y conservación ambiental </a:t>
                      </a:r>
                    </a:p>
                  </a:txBody>
                  <a:tcPr anchor="ctr"/>
                </a:tc>
                <a:tc>
                  <a:txBody>
                    <a:bodyPr/>
                    <a:lstStyle/>
                    <a:p>
                      <a:pPr marL="80963" indent="0" algn="l" fontAlgn="t"/>
                      <a:r>
                        <a:rPr lang="es-PE" sz="1600" b="0" i="0" u="none" strike="noStrike" dirty="0">
                          <a:solidFill>
                            <a:srgbClr val="000000"/>
                          </a:solidFill>
                          <a:effectLst/>
                          <a:latin typeface="Calibri" panose="020F0502020204030204" pitchFamily="34" charset="0"/>
                        </a:rPr>
                        <a:t>“Me cuido, nos cuidamos y nuestra madre</a:t>
                      </a:r>
                      <a:r>
                        <a:rPr lang="es-PE" sz="1600" b="0" i="0" u="none" strike="noStrike" baseline="0" dirty="0">
                          <a:solidFill>
                            <a:srgbClr val="000000"/>
                          </a:solidFill>
                          <a:effectLst/>
                          <a:latin typeface="Calibri" panose="020F0502020204030204" pitchFamily="34" charset="0"/>
                        </a:rPr>
                        <a:t> tierra ayudamos</a:t>
                      </a:r>
                      <a:r>
                        <a:rPr lang="es-PE" sz="160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 xmlns:a16="http://schemas.microsoft.com/office/drawing/2014/main" val="10004"/>
                  </a:ext>
                </a:extLst>
              </a:tr>
              <a:tr h="0">
                <a:tc>
                  <a:txBody>
                    <a:bodyPr/>
                    <a:lstStyle/>
                    <a:p>
                      <a:pPr marL="263525" indent="-182563"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Salud y conservación ambiental </a:t>
                      </a:r>
                    </a:p>
                  </a:txBody>
                  <a:tcPr marL="0" marR="0" marT="0" marB="0"/>
                </a:tc>
                <a:tc>
                  <a:txBody>
                    <a:bodyPr/>
                    <a:lstStyle/>
                    <a:p>
                      <a:pPr marL="80963" indent="0" algn="l" fontAlgn="t"/>
                      <a:r>
                        <a:rPr lang="es-PE" sz="1600" b="0" i="0" u="none" strike="noStrike" dirty="0">
                          <a:solidFill>
                            <a:srgbClr val="000000"/>
                          </a:solidFill>
                          <a:effectLst/>
                          <a:latin typeface="Calibri" panose="020F0502020204030204" pitchFamily="34" charset="0"/>
                        </a:rPr>
                        <a:t>“Yo, por dentro y por fuera”</a:t>
                      </a:r>
                    </a:p>
                  </a:txBody>
                  <a:tcPr marL="9525" marR="9525" marT="9525" marB="0"/>
                </a:tc>
                <a:extLst>
                  <a:ext uri="{0D108BD9-81ED-4DB2-BD59-A6C34878D82A}">
                    <a16:rowId xmlns="" xmlns:a16="http://schemas.microsoft.com/office/drawing/2014/main" val="10005"/>
                  </a:ext>
                </a:extLst>
              </a:tr>
              <a:tr h="29300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80963" indent="0" algn="l" fontAlgn="t"/>
                      <a:r>
                        <a:rPr lang="es-PE" sz="1600" b="0" i="0" u="none" strike="noStrike" kern="1200" dirty="0">
                          <a:solidFill>
                            <a:srgbClr val="000000"/>
                          </a:solidFill>
                          <a:effectLst/>
                          <a:latin typeface="Calibri" panose="020F0502020204030204" pitchFamily="34" charset="0"/>
                          <a:ea typeface="+mn-ea"/>
                          <a:cs typeface="+mn-cs"/>
                        </a:rPr>
                        <a:t>“¿Qué comeré esta vez?”</a:t>
                      </a:r>
                    </a:p>
                  </a:txBody>
                  <a:tcPr marL="0" marR="0" marT="0" marB="0"/>
                </a:tc>
                <a:extLst>
                  <a:ext uri="{0D108BD9-81ED-4DB2-BD59-A6C34878D82A}">
                    <a16:rowId xmlns="" xmlns:a16="http://schemas.microsoft.com/office/drawing/2014/main" val="10006"/>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“!Mi</a:t>
                      </a:r>
                      <a:r>
                        <a:rPr lang="es-PE" sz="1600" b="0" i="0" u="none" strike="noStrike" baseline="0" dirty="0">
                          <a:solidFill>
                            <a:srgbClr val="000000"/>
                          </a:solidFill>
                          <a:effectLst/>
                          <a:latin typeface="Calibri" panose="020F0502020204030204" pitchFamily="34" charset="0"/>
                        </a:rPr>
                        <a:t> familia es única!</a:t>
                      </a:r>
                      <a:r>
                        <a:rPr lang="es-PE" sz="160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 xmlns:a16="http://schemas.microsoft.com/office/drawing/2014/main" val="10007"/>
                  </a:ext>
                </a:extLst>
              </a:tr>
              <a:tr h="0">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Logros y desafíos del país en el bicentenario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“Un viaje por el Perú”</a:t>
                      </a:r>
                    </a:p>
                  </a:txBody>
                  <a:tcPr marL="0" marR="0" marT="0" marB="0"/>
                </a:tc>
                <a:extLst>
                  <a:ext uri="{0D108BD9-81ED-4DB2-BD59-A6C34878D82A}">
                    <a16:rowId xmlns="" xmlns:a16="http://schemas.microsoft.com/office/drawing/2014/main" val="10008"/>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defTabSz="723900" fontAlgn="t">
                        <a:tabLst/>
                      </a:pPr>
                      <a:r>
                        <a:rPr lang="es-PE" sz="1600" b="0" i="0" u="none" strike="noStrike" dirty="0">
                          <a:solidFill>
                            <a:srgbClr val="000000"/>
                          </a:solidFill>
                          <a:effectLst/>
                          <a:latin typeface="Calibri" panose="020F0502020204030204" pitchFamily="34" charset="0"/>
                        </a:rPr>
                        <a:t>“Nos divertimos en familia”</a:t>
                      </a:r>
                    </a:p>
                  </a:txBody>
                  <a:tcPr marL="0" marR="0" marT="0" marB="0"/>
                </a:tc>
                <a:extLst>
                  <a:ext uri="{0D108BD9-81ED-4DB2-BD59-A6C34878D82A}">
                    <a16:rowId xmlns="" xmlns:a16="http://schemas.microsoft.com/office/drawing/2014/main" val="10009"/>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baseline="0" dirty="0">
                          <a:solidFill>
                            <a:schemeClr val="tx1"/>
                          </a:solidFill>
                          <a:effectLst/>
                          <a:latin typeface="Calibri" panose="020F0502020204030204" pitchFamily="34" charset="0"/>
                        </a:rPr>
                        <a:t>“</a:t>
                      </a:r>
                      <a:r>
                        <a:rPr lang="es-PE" sz="1600" b="0" i="0" u="none" strike="noStrike" baseline="0" dirty="0" err="1">
                          <a:solidFill>
                            <a:schemeClr val="tx1"/>
                          </a:solidFill>
                          <a:effectLst/>
                          <a:latin typeface="Calibri" panose="020F0502020204030204" pitchFamily="34" charset="0"/>
                        </a:rPr>
                        <a:t>Minka</a:t>
                      </a:r>
                      <a:r>
                        <a:rPr lang="es-PE" sz="1600" b="0" i="0" u="none" strike="noStrike" baseline="0" dirty="0">
                          <a:solidFill>
                            <a:schemeClr val="tx1"/>
                          </a:solidFill>
                          <a:effectLst/>
                          <a:latin typeface="Calibri" panose="020F0502020204030204" pitchFamily="34" charset="0"/>
                        </a:rPr>
                        <a:t> familiar”</a:t>
                      </a:r>
                      <a:endParaRPr lang="es-PE" sz="1600" b="0" i="0" u="none" strike="noStrike" dirty="0">
                        <a:solidFill>
                          <a:schemeClr val="tx1"/>
                        </a:solidFill>
                        <a:effectLst/>
                        <a:latin typeface="Calibri" panose="020F0502020204030204" pitchFamily="34" charset="0"/>
                      </a:endParaRPr>
                    </a:p>
                  </a:txBody>
                  <a:tcPr marL="0" marR="0" marT="0" marB="0"/>
                </a:tc>
                <a:extLst>
                  <a:ext uri="{0D108BD9-81ED-4DB2-BD59-A6C34878D82A}">
                    <a16:rowId xmlns="" xmlns:a16="http://schemas.microsoft.com/office/drawing/2014/main" val="10010"/>
                  </a:ext>
                </a:extLst>
              </a:tr>
              <a:tr h="15521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“Uno, cinco, tres ¿cómo lo resuelvo esta vez?”</a:t>
                      </a:r>
                    </a:p>
                  </a:txBody>
                  <a:tcPr marL="0" marR="0" marT="0" marB="0"/>
                </a:tc>
                <a:extLst>
                  <a:ext uri="{0D108BD9-81ED-4DB2-BD59-A6C34878D82A}">
                    <a16:rowId xmlns="" xmlns:a16="http://schemas.microsoft.com/office/drawing/2014/main" val="10011"/>
                  </a:ext>
                </a:extLst>
              </a:tr>
              <a:tr h="30890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“Descubriendo y valorando el mundo en el que convivo”</a:t>
                      </a:r>
                    </a:p>
                  </a:txBody>
                  <a:tcPr marL="0" marR="0" marT="0" marB="0"/>
                </a:tc>
                <a:extLst>
                  <a:ext uri="{0D108BD9-81ED-4DB2-BD59-A6C34878D82A}">
                    <a16:rowId xmlns="" xmlns:a16="http://schemas.microsoft.com/office/drawing/2014/main" val="10012"/>
                  </a:ext>
                </a:extLst>
              </a:tr>
              <a:tr h="201633">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Trabajo y emprendimiento en el siglo XXI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“Mercados y Ferias” </a:t>
                      </a:r>
                    </a:p>
                  </a:txBody>
                  <a:tcPr marL="0" marR="0" marT="0" marB="0"/>
                </a:tc>
                <a:extLst>
                  <a:ext uri="{0D108BD9-81ED-4DB2-BD59-A6C34878D82A}">
                    <a16:rowId xmlns="" xmlns:a16="http://schemas.microsoft.com/office/drawing/2014/main" val="10013"/>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dirty="0">
                          <a:solidFill>
                            <a:srgbClr val="000000"/>
                          </a:solidFill>
                          <a:effectLst/>
                          <a:latin typeface="Calibri" panose="020F0502020204030204" pitchFamily="34" charset="0"/>
                        </a:rPr>
                        <a:t>Logros y desafíos del país en el bicentenario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“¿A</a:t>
                      </a:r>
                      <a:r>
                        <a:rPr lang="es-PE" sz="1600" b="0" i="0" u="none" strike="noStrike" baseline="0" dirty="0">
                          <a:solidFill>
                            <a:srgbClr val="000000"/>
                          </a:solidFill>
                          <a:effectLst/>
                          <a:latin typeface="Calibri" panose="020F0502020204030204" pitchFamily="34" charset="0"/>
                        </a:rPr>
                        <a:t> qué suena el Perú?</a:t>
                      </a:r>
                      <a:r>
                        <a:rPr lang="es-PE" sz="1600" b="0" i="0" u="none" strike="noStrike" dirty="0">
                          <a:solidFill>
                            <a:srgbClr val="000000"/>
                          </a:solidFill>
                          <a:effectLst/>
                          <a:latin typeface="Calibri" panose="020F0502020204030204" pitchFamily="34" charset="0"/>
                        </a:rPr>
                        <a:t>”</a:t>
                      </a:r>
                    </a:p>
                  </a:txBody>
                  <a:tcPr marL="0" marR="0" marT="0" marB="0"/>
                </a:tc>
                <a:extLst>
                  <a:ext uri="{0D108BD9-81ED-4DB2-BD59-A6C34878D82A}">
                    <a16:rowId xmlns="" xmlns:a16="http://schemas.microsoft.com/office/drawing/2014/main" val="10014"/>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“Protectores</a:t>
                      </a:r>
                      <a:r>
                        <a:rPr lang="es-PE" sz="1600" b="0" i="0" u="none" strike="noStrike" baseline="0" dirty="0">
                          <a:solidFill>
                            <a:srgbClr val="000000"/>
                          </a:solidFill>
                          <a:effectLst/>
                          <a:latin typeface="Calibri" panose="020F0502020204030204" pitchFamily="34" charset="0"/>
                        </a:rPr>
                        <a:t> de la naturaleza</a:t>
                      </a:r>
                      <a:r>
                        <a:rPr lang="es-PE" sz="1600" b="0" i="0" u="none" strike="noStrike" dirty="0">
                          <a:solidFill>
                            <a:srgbClr val="000000"/>
                          </a:solidFill>
                          <a:effectLst/>
                          <a:latin typeface="Calibri" panose="020F0502020204030204" pitchFamily="34" charset="0"/>
                        </a:rPr>
                        <a:t>”</a:t>
                      </a:r>
                    </a:p>
                  </a:txBody>
                  <a:tcPr marL="0" marR="0" marT="0" marB="0"/>
                </a:tc>
                <a:extLst>
                  <a:ext uri="{0D108BD9-81ED-4DB2-BD59-A6C34878D82A}">
                    <a16:rowId xmlns="" xmlns:a16="http://schemas.microsoft.com/office/drawing/2014/main" val="10015"/>
                  </a:ext>
                </a:extLst>
              </a:tr>
              <a:tr h="0">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Descubrimiento e innovación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"Jugamos con nuestra imaginación"</a:t>
                      </a:r>
                    </a:p>
                  </a:txBody>
                  <a:tcPr marL="0" marR="0" marT="0" marB="0"/>
                </a:tc>
                <a:extLst>
                  <a:ext uri="{0D108BD9-81ED-4DB2-BD59-A6C34878D82A}">
                    <a16:rowId xmlns="" xmlns:a16="http://schemas.microsoft.com/office/drawing/2014/main" val="10016"/>
                  </a:ext>
                </a:extLst>
              </a:tr>
              <a:tr h="0">
                <a:tc>
                  <a:txBody>
                    <a:bodyPr/>
                    <a:lstStyle/>
                    <a:p>
                      <a:pPr marL="26670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dirty="0">
                          <a:solidFill>
                            <a:srgbClr val="000000"/>
                          </a:solidFill>
                          <a:effectLst/>
                          <a:latin typeface="Calibri" panose="020F0502020204030204" pitchFamily="34" charset="0"/>
                        </a:rPr>
                        <a:t>Logros y desafíos del país en el bicentenario </a:t>
                      </a:r>
                    </a:p>
                  </a:txBody>
                  <a:tcPr marL="0" marR="0" marT="0" marB="0"/>
                </a:tc>
                <a:tc>
                  <a:txBody>
                    <a:bodyPr/>
                    <a:lstStyle/>
                    <a:p>
                      <a:pPr marL="88900" indent="0" algn="l" fontAlgn="t"/>
                      <a:r>
                        <a:rPr lang="es-PE" sz="1600" b="0" i="0" u="none" strike="noStrike" dirty="0">
                          <a:solidFill>
                            <a:srgbClr val="000000"/>
                          </a:solidFill>
                          <a:effectLst/>
                          <a:latin typeface="Calibri" panose="020F0502020204030204" pitchFamily="34" charset="0"/>
                        </a:rPr>
                        <a:t>“Motivos para agradecer y celebrar”</a:t>
                      </a:r>
                    </a:p>
                  </a:txBody>
                  <a:tcPr marL="0" marR="0" marT="0" marB="0"/>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42311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Otras recursos para promover aprendizajes</a:t>
            </a:r>
            <a:endParaRPr lang="es-PE" dirty="0"/>
          </a:p>
        </p:txBody>
      </p:sp>
      <p:sp>
        <p:nvSpPr>
          <p:cNvPr id="8" name="Título 1">
            <a:extLst>
              <a:ext uri="{FF2B5EF4-FFF2-40B4-BE49-F238E27FC236}">
                <a16:creationId xmlns="" xmlns:a16="http://schemas.microsoft.com/office/drawing/2014/main" id="{36E76661-E37F-4CAC-82DA-DFE36FC3DBCA}"/>
              </a:ext>
            </a:extLst>
          </p:cNvPr>
          <p:cNvSpPr txBox="1">
            <a:spLocks/>
          </p:cNvSpPr>
          <p:nvPr/>
        </p:nvSpPr>
        <p:spPr>
          <a:xfrm>
            <a:off x="826169" y="1794206"/>
            <a:ext cx="10579100" cy="3511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dirty="0"/>
              <a:t>“</a:t>
            </a:r>
            <a:r>
              <a:rPr lang="es-PE" sz="2800" u="sng" dirty="0"/>
              <a:t>Activarte</a:t>
            </a:r>
            <a:r>
              <a:rPr lang="es-PE" sz="2800" dirty="0"/>
              <a:t>” se continuará trabajando de manera articulada con el equipo de DEFID para elaborar el contenido atendiendo a la naturaleza de las competencias “Se desenvuelve de manera autónoma a través de su motricidad” y “Crea proyectos desde los diversos lenguajes artísticos”.</a:t>
            </a:r>
          </a:p>
          <a:p>
            <a:endParaRPr lang="es-PE" sz="2800" dirty="0"/>
          </a:p>
          <a:p>
            <a:r>
              <a:rPr lang="es-PE" sz="2800" dirty="0"/>
              <a:t>“</a:t>
            </a:r>
            <a:r>
              <a:rPr lang="es-PE" sz="2800" u="sng" dirty="0"/>
              <a:t>Leemos Juntos</a:t>
            </a:r>
            <a:r>
              <a:rPr lang="es-PE" sz="2800" dirty="0"/>
              <a:t>” se continuará trabajando la elaboración de recursos para promover experiencias de lectura en familia, este año se incorporarán lecturas en 4 </a:t>
            </a:r>
            <a:r>
              <a:rPr lang="es-PE" sz="2800"/>
              <a:t>lenguas originarias.</a:t>
            </a:r>
            <a:endParaRPr lang="es-PE" sz="2800" dirty="0"/>
          </a:p>
          <a:p>
            <a:endParaRPr lang="es-PE" sz="2800" dirty="0"/>
          </a:p>
        </p:txBody>
      </p:sp>
    </p:spTree>
    <p:extLst>
      <p:ext uri="{BB962C8B-B14F-4D97-AF65-F5344CB8AC3E}">
        <p14:creationId xmlns:p14="http://schemas.microsoft.com/office/powerpoint/2010/main" val="8388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317640-7427-4ABB-9BB9-BCFB1B0C429C}"/>
              </a:ext>
            </a:extLst>
          </p:cNvPr>
          <p:cNvSpPr>
            <a:spLocks noGrp="1"/>
          </p:cNvSpPr>
          <p:nvPr>
            <p:ph type="title"/>
          </p:nvPr>
        </p:nvSpPr>
        <p:spPr>
          <a:xfrm>
            <a:off x="603068" y="339000"/>
            <a:ext cx="10515600" cy="424452"/>
          </a:xfrm>
        </p:spPr>
        <p:txBody>
          <a:bodyPr>
            <a:normAutofit fontScale="90000"/>
          </a:bodyPr>
          <a:lstStyle/>
          <a:p>
            <a:r>
              <a:rPr lang="es-ES" dirty="0"/>
              <a:t>Cronograma</a:t>
            </a:r>
            <a:endParaRPr lang="es-PE" dirty="0"/>
          </a:p>
        </p:txBody>
      </p:sp>
      <p:sp>
        <p:nvSpPr>
          <p:cNvPr id="5" name="Título 1">
            <a:extLst>
              <a:ext uri="{FF2B5EF4-FFF2-40B4-BE49-F238E27FC236}">
                <a16:creationId xmlns="" xmlns:a16="http://schemas.microsoft.com/office/drawing/2014/main"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 xmlns:a16="http://schemas.microsoft.com/office/drawing/2014/main" id="{1F083ACA-2EFF-493B-ABA7-EEB8E8653941}"/>
              </a:ext>
            </a:extLst>
          </p:cNvPr>
          <p:cNvGraphicFramePr>
            <a:graphicFrameLocks noGrp="1"/>
          </p:cNvGraphicFramePr>
          <p:nvPr>
            <p:ph idx="1"/>
          </p:nvPr>
        </p:nvGraphicFramePr>
        <p:xfrm>
          <a:off x="2104604" y="1516601"/>
          <a:ext cx="8149045" cy="3243167"/>
        </p:xfrm>
        <a:graphic>
          <a:graphicData uri="http://schemas.openxmlformats.org/drawingml/2006/table">
            <a:tbl>
              <a:tblPr firstRow="1" bandRow="1">
                <a:tableStyleId>{5C22544A-7EE6-4342-B048-85BDC9FD1C3A}</a:tableStyleId>
              </a:tblPr>
              <a:tblGrid>
                <a:gridCol w="2480621">
                  <a:extLst>
                    <a:ext uri="{9D8B030D-6E8A-4147-A177-3AD203B41FA5}">
                      <a16:colId xmlns="" xmlns:a16="http://schemas.microsoft.com/office/drawing/2014/main" val="3832505668"/>
                    </a:ext>
                  </a:extLst>
                </a:gridCol>
                <a:gridCol w="2834212">
                  <a:extLst>
                    <a:ext uri="{9D8B030D-6E8A-4147-A177-3AD203B41FA5}">
                      <a16:colId xmlns="" xmlns:a16="http://schemas.microsoft.com/office/drawing/2014/main" val="3623463514"/>
                    </a:ext>
                  </a:extLst>
                </a:gridCol>
                <a:gridCol w="2834212">
                  <a:extLst>
                    <a:ext uri="{9D8B030D-6E8A-4147-A177-3AD203B41FA5}">
                      <a16:colId xmlns="" xmlns:a16="http://schemas.microsoft.com/office/drawing/2014/main" val="29708682"/>
                    </a:ext>
                  </a:extLst>
                </a:gridCol>
              </a:tblGrid>
              <a:tr h="408527">
                <a:tc>
                  <a:txBody>
                    <a:bodyPr/>
                    <a:lstStyle/>
                    <a:p>
                      <a:pPr algn="ctr"/>
                      <a:r>
                        <a:rPr lang="es-ES" dirty="0">
                          <a:solidFill>
                            <a:schemeClr val="tx1"/>
                          </a:solidFill>
                        </a:rPr>
                        <a:t>Acción</a:t>
                      </a:r>
                      <a:endParaRPr lang="es-PE" dirty="0">
                        <a:solidFill>
                          <a:schemeClr val="tx1"/>
                        </a:solidFill>
                      </a:endParaRPr>
                    </a:p>
                  </a:txBody>
                  <a:tcPr/>
                </a:tc>
                <a:tc>
                  <a:txBody>
                    <a:bodyPr/>
                    <a:lstStyle/>
                    <a:p>
                      <a:pPr algn="ctr"/>
                      <a:r>
                        <a:rPr lang="es-ES" dirty="0">
                          <a:solidFill>
                            <a:schemeClr val="tx1"/>
                          </a:solidFill>
                        </a:rPr>
                        <a:t>Fecha</a:t>
                      </a:r>
                      <a:endParaRPr lang="es-PE" dirty="0">
                        <a:solidFill>
                          <a:schemeClr val="tx1"/>
                        </a:solidFill>
                      </a:endParaRPr>
                    </a:p>
                  </a:txBody>
                  <a:tcPr/>
                </a:tc>
                <a:tc>
                  <a:txBody>
                    <a:bodyPr/>
                    <a:lstStyle/>
                    <a:p>
                      <a:pPr algn="ctr"/>
                      <a:endParaRPr lang="es-PE" dirty="0">
                        <a:solidFill>
                          <a:schemeClr val="tx1"/>
                        </a:solidFill>
                      </a:endParaRPr>
                    </a:p>
                  </a:txBody>
                  <a:tcPr/>
                </a:tc>
                <a:extLst>
                  <a:ext uri="{0D108BD9-81ED-4DB2-BD59-A6C34878D82A}">
                    <a16:rowId xmlns="" xmlns:a16="http://schemas.microsoft.com/office/drawing/2014/main" val="768946543"/>
                  </a:ext>
                </a:extLst>
              </a:tr>
              <a:tr h="624687">
                <a:tc>
                  <a:txBody>
                    <a:bodyPr/>
                    <a:lstStyle/>
                    <a:p>
                      <a:r>
                        <a:rPr lang="es-ES" dirty="0"/>
                        <a:t>Presentación de las orientaciones</a:t>
                      </a:r>
                      <a:endParaRPr lang="es-PE" dirty="0"/>
                    </a:p>
                  </a:txBody>
                  <a:tcPr/>
                </a:tc>
                <a:tc>
                  <a:txBody>
                    <a:bodyPr/>
                    <a:lstStyle/>
                    <a:p>
                      <a:pPr algn="ctr"/>
                      <a:r>
                        <a:rPr lang="es-ES" dirty="0"/>
                        <a:t>04 de enero</a:t>
                      </a:r>
                      <a:endParaRPr lang="es-PE" dirty="0"/>
                    </a:p>
                  </a:txBody>
                  <a:tcPr/>
                </a:tc>
                <a:tc>
                  <a:txBody>
                    <a:bodyPr/>
                    <a:lstStyle/>
                    <a:p>
                      <a:pPr algn="ctr"/>
                      <a:r>
                        <a:rPr lang="es-ES" dirty="0"/>
                        <a:t>Equipo integrado</a:t>
                      </a:r>
                      <a:endParaRPr lang="es-PE" dirty="0"/>
                    </a:p>
                  </a:txBody>
                  <a:tcPr/>
                </a:tc>
                <a:extLst>
                  <a:ext uri="{0D108BD9-81ED-4DB2-BD59-A6C34878D82A}">
                    <a16:rowId xmlns="" xmlns:a16="http://schemas.microsoft.com/office/drawing/2014/main" val="3062793822"/>
                  </a:ext>
                </a:extLst>
              </a:tr>
              <a:tr h="624687">
                <a:tc>
                  <a:txBody>
                    <a:bodyPr/>
                    <a:lstStyle/>
                    <a:p>
                      <a:r>
                        <a:rPr lang="es-ES" dirty="0"/>
                        <a:t>Planificación Anual (2 semestres)</a:t>
                      </a:r>
                      <a:endParaRPr lang="es-PE" dirty="0"/>
                    </a:p>
                  </a:txBody>
                  <a:tcPr/>
                </a:tc>
                <a:tc>
                  <a:txBody>
                    <a:bodyPr/>
                    <a:lstStyle/>
                    <a:p>
                      <a:pPr algn="ctr"/>
                      <a:r>
                        <a:rPr lang="es-ES" dirty="0"/>
                        <a:t>04 al 08  de enero</a:t>
                      </a:r>
                      <a:endParaRPr lang="es-PE" dirty="0"/>
                    </a:p>
                  </a:txBody>
                  <a:tcPr/>
                </a:tc>
                <a:tc>
                  <a:txBody>
                    <a:bodyPr/>
                    <a:lstStyle/>
                    <a:p>
                      <a:pPr algn="ctr"/>
                      <a:r>
                        <a:rPr lang="es-ES" dirty="0"/>
                        <a:t>Equipo pedagógico de nivel y modalidad</a:t>
                      </a:r>
                      <a:endParaRPr lang="es-PE" dirty="0"/>
                    </a:p>
                  </a:txBody>
                  <a:tcPr/>
                </a:tc>
                <a:extLst>
                  <a:ext uri="{0D108BD9-81ED-4DB2-BD59-A6C34878D82A}">
                    <a16:rowId xmlns="" xmlns:a16="http://schemas.microsoft.com/office/drawing/2014/main" val="4219884854"/>
                  </a:ext>
                </a:extLst>
              </a:tr>
              <a:tr h="624687">
                <a:tc>
                  <a:txBody>
                    <a:bodyPr/>
                    <a:lstStyle/>
                    <a:p>
                      <a:r>
                        <a:rPr lang="es-ES" dirty="0"/>
                        <a:t>Envío de la Planificación Anual</a:t>
                      </a:r>
                      <a:endParaRPr lang="es-PE" dirty="0"/>
                    </a:p>
                  </a:txBody>
                  <a:tcPr/>
                </a:tc>
                <a:tc>
                  <a:txBody>
                    <a:bodyPr/>
                    <a:lstStyle/>
                    <a:p>
                      <a:pPr algn="ctr"/>
                      <a:r>
                        <a:rPr lang="es-ES" dirty="0"/>
                        <a:t>11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txBody>
                  <a:tcPr/>
                </a:tc>
                <a:extLst>
                  <a:ext uri="{0D108BD9-81ED-4DB2-BD59-A6C34878D82A}">
                    <a16:rowId xmlns="" xmlns:a16="http://schemas.microsoft.com/office/drawing/2014/main" val="2219364728"/>
                  </a:ext>
                </a:extLst>
              </a:tr>
              <a:tr h="892410">
                <a:tc>
                  <a:txBody>
                    <a:bodyPr/>
                    <a:lstStyle/>
                    <a:p>
                      <a:r>
                        <a:rPr lang="es-ES" dirty="0"/>
                        <a:t>Desarrollo de la primera experiencia de aprendizaje</a:t>
                      </a:r>
                      <a:endParaRPr lang="es-PE" dirty="0"/>
                    </a:p>
                  </a:txBody>
                  <a:tcPr/>
                </a:tc>
                <a:tc>
                  <a:txBody>
                    <a:bodyPr/>
                    <a:lstStyle/>
                    <a:p>
                      <a:pPr algn="ctr"/>
                      <a:r>
                        <a:rPr lang="es-ES" dirty="0"/>
                        <a:t>12 al 29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p>
                      <a:pPr algn="ctr"/>
                      <a:endParaRPr lang="es-PE" dirty="0"/>
                    </a:p>
                  </a:txBody>
                  <a:tcPr/>
                </a:tc>
                <a:extLst>
                  <a:ext uri="{0D108BD9-81ED-4DB2-BD59-A6C34878D82A}">
                    <a16:rowId xmlns="" xmlns:a16="http://schemas.microsoft.com/office/drawing/2014/main" val="1209983174"/>
                  </a:ext>
                </a:extLst>
              </a:tr>
            </a:tbl>
          </a:graphicData>
        </a:graphic>
      </p:graphicFrame>
    </p:spTree>
    <p:extLst>
      <p:ext uri="{BB962C8B-B14F-4D97-AF65-F5344CB8AC3E}">
        <p14:creationId xmlns:p14="http://schemas.microsoft.com/office/powerpoint/2010/main" val="233210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937071" y="2484531"/>
            <a:ext cx="4785530"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PRIMARIA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91440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ítulo 1">
            <a:extLst>
              <a:ext uri="{FF2B5EF4-FFF2-40B4-BE49-F238E27FC236}">
                <a16:creationId xmlns="" xmlns:a16="http://schemas.microsoft.com/office/drawing/2014/main" id="{36E76661-E37F-4CAC-82DA-DFE36FC3DBCA}"/>
              </a:ext>
            </a:extLst>
          </p:cNvPr>
          <p:cNvSpPr txBox="1">
            <a:spLocks/>
          </p:cNvSpPr>
          <p:nvPr/>
        </p:nvSpPr>
        <p:spPr>
          <a:xfrm>
            <a:off x="679566" y="605256"/>
            <a:ext cx="11005754" cy="564748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800" b="1" dirty="0"/>
              <a:t>Equipos articulados entre las diversas direcciones</a:t>
            </a:r>
          </a:p>
          <a:p>
            <a:pPr algn="just"/>
            <a:endParaRPr lang="es-PE" sz="2800" b="1" u="sng" dirty="0"/>
          </a:p>
          <a:p>
            <a:pPr marL="571500" indent="-571500" algn="just">
              <a:buFont typeface="Arial" panose="020B0604020202020204" pitchFamily="34" charset="0"/>
              <a:buChar char="•"/>
            </a:pPr>
            <a:r>
              <a:rPr lang="es-PE" sz="2400" dirty="0"/>
              <a:t>El equipo articulado está conformado por especialistas de las direcciones de DEP, DISER, DEIB, DIFODS, DEBA, DEFID, DEBE.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Un representante de cada dirección ha conformado un </a:t>
            </a:r>
            <a:r>
              <a:rPr lang="es-PE" sz="2400" u="sng" dirty="0"/>
              <a:t>equipo núcleo </a:t>
            </a:r>
            <a:r>
              <a:rPr lang="es-PE" sz="2400" dirty="0"/>
              <a:t>para la toma de decisiones, las cuales luego eran socializadas y consensuadas con todos los especialistas involucrados.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El equipo articulado ha consensuado contar con la misma temporalidad y la misma situación (ex eje), las competencias y los enfoques en todo el nivel primaria. Estas experiencias luego son concretadas por los equipos articulados de los ciclos.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Este proceso de construcción de la experiencia compartida ha sido discutida, reflexionada, y nutrida desde las diversas perspectivas de los equipos de las direcciones de línea. Este proceso ha sido valioso para una construcción participativa y enriquecedora de todos los equipos.</a:t>
            </a:r>
          </a:p>
          <a:p>
            <a:pPr marL="571500" indent="-571500">
              <a:buFont typeface="Arial" panose="020B0604020202020204" pitchFamily="34" charset="0"/>
              <a:buChar char="•"/>
            </a:pPr>
            <a:endParaRPr lang="es-PE" dirty="0"/>
          </a:p>
        </p:txBody>
      </p:sp>
    </p:spTree>
    <p:extLst>
      <p:ext uri="{BB962C8B-B14F-4D97-AF65-F5344CB8AC3E}">
        <p14:creationId xmlns:p14="http://schemas.microsoft.com/office/powerpoint/2010/main" val="35164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CAD70C-3DEC-4512-8257-10A4DC1BFFF4}"/>
              </a:ext>
            </a:extLst>
          </p:cNvPr>
          <p:cNvSpPr>
            <a:spLocks noGrp="1"/>
          </p:cNvSpPr>
          <p:nvPr>
            <p:ph type="title"/>
          </p:nvPr>
        </p:nvSpPr>
        <p:spPr>
          <a:xfrm>
            <a:off x="529442" y="855575"/>
            <a:ext cx="10515600" cy="834283"/>
          </a:xfrm>
        </p:spPr>
        <p:txBody>
          <a:bodyPr>
            <a:normAutofit fontScale="90000"/>
          </a:bodyPr>
          <a:lstStyle/>
          <a:p>
            <a:r>
              <a:rPr lang="es-PE" sz="4400" b="1" dirty="0"/>
              <a:t>Equipos articulados entre las diversas direcciones</a:t>
            </a:r>
            <a:br>
              <a:rPr lang="es-PE" sz="4400" b="1" dirty="0"/>
            </a:br>
            <a:endParaRPr lang="es-PE" dirty="0"/>
          </a:p>
        </p:txBody>
      </p:sp>
      <p:sp>
        <p:nvSpPr>
          <p:cNvPr id="3" name="Marcador de contenido 2">
            <a:extLst>
              <a:ext uri="{FF2B5EF4-FFF2-40B4-BE49-F238E27FC236}">
                <a16:creationId xmlns="" xmlns:a16="http://schemas.microsoft.com/office/drawing/2014/main" id="{FB60B630-693F-4B3F-87CE-1BF625D2314F}"/>
              </a:ext>
            </a:extLst>
          </p:cNvPr>
          <p:cNvSpPr>
            <a:spLocks noGrp="1"/>
          </p:cNvSpPr>
          <p:nvPr>
            <p:ph idx="1"/>
          </p:nvPr>
        </p:nvSpPr>
        <p:spPr>
          <a:xfrm>
            <a:off x="529442" y="2073848"/>
            <a:ext cx="10515600" cy="4351338"/>
          </a:xfrm>
        </p:spPr>
        <p:txBody>
          <a:bodyPr/>
          <a:lstStyle/>
          <a:p>
            <a:pPr marL="571500" indent="-571500" algn="just">
              <a:buFont typeface="Arial" panose="020B0604020202020204" pitchFamily="34" charset="0"/>
              <a:buChar char="•"/>
            </a:pPr>
            <a:r>
              <a:rPr lang="es-PE" sz="2400" dirty="0"/>
              <a:t>Asimismo, se han conformado tres equipos de trabajo, por ciclos (III, IV y V). El grupo de trabajo de III ciclo fue liderado por Angélica Quispe (DEIB), el de IV ciclo José </a:t>
            </a:r>
            <a:r>
              <a:rPr lang="es-PE" sz="2400" dirty="0" err="1"/>
              <a:t>Roselito</a:t>
            </a:r>
            <a:r>
              <a:rPr lang="es-PE" sz="2400" dirty="0"/>
              <a:t> (DISER) y el de V ciclo por Cecilia </a:t>
            </a:r>
            <a:r>
              <a:rPr lang="es-PE" sz="2400" dirty="0" err="1"/>
              <a:t>Huamancha</a:t>
            </a:r>
            <a:r>
              <a:rPr lang="es-PE" sz="2400" dirty="0"/>
              <a:t> y Sheridan </a:t>
            </a:r>
            <a:r>
              <a:rPr lang="es-PE" sz="2400" dirty="0" err="1"/>
              <a:t>Blossiers</a:t>
            </a:r>
            <a:r>
              <a:rPr lang="es-PE" sz="2400" dirty="0"/>
              <a:t> (DEP). </a:t>
            </a:r>
          </a:p>
          <a:p>
            <a:pPr marL="0" indent="0" algn="just">
              <a:buNone/>
            </a:pPr>
            <a:endParaRPr lang="es-PE" sz="2400" dirty="0"/>
          </a:p>
          <a:p>
            <a:pPr marL="571500" indent="-571500" algn="just">
              <a:buFont typeface="Arial" panose="020B0604020202020204" pitchFamily="34" charset="0"/>
              <a:buChar char="•"/>
            </a:pPr>
            <a:r>
              <a:rPr lang="es-PE" sz="2400" dirty="0"/>
              <a:t>En el caso de DIFODS, las compañeras Roxana Hidalgo y Adriana Salcedo acompañan en el proceso de planificación a fin de contar con orientaciones docente por experiencia de aprendizaje y desarrollar la complejidad de las competencias. </a:t>
            </a:r>
          </a:p>
          <a:p>
            <a:endParaRPr lang="es-PE" dirty="0"/>
          </a:p>
        </p:txBody>
      </p:sp>
    </p:spTree>
    <p:extLst>
      <p:ext uri="{BB962C8B-B14F-4D97-AF65-F5344CB8AC3E}">
        <p14:creationId xmlns:p14="http://schemas.microsoft.com/office/powerpoint/2010/main" val="306210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Proceso de construcción de la planificación anual</a:t>
            </a:r>
          </a:p>
        </p:txBody>
      </p:sp>
      <p:sp>
        <p:nvSpPr>
          <p:cNvPr id="3" name="Marcador de contenido 2"/>
          <p:cNvSpPr>
            <a:spLocks noGrp="1"/>
          </p:cNvSpPr>
          <p:nvPr>
            <p:ph idx="1"/>
          </p:nvPr>
        </p:nvSpPr>
        <p:spPr/>
        <p:txBody>
          <a:bodyPr>
            <a:normAutofit fontScale="92500" lnSpcReduction="10000"/>
          </a:bodyPr>
          <a:lstStyle/>
          <a:p>
            <a:pPr algn="just"/>
            <a:r>
              <a:rPr lang="es-MX" dirty="0"/>
              <a:t>Reunión de </a:t>
            </a:r>
            <a:r>
              <a:rPr lang="es-MX" u="sng" dirty="0"/>
              <a:t>coordinación</a:t>
            </a:r>
            <a:r>
              <a:rPr lang="es-MX" dirty="0"/>
              <a:t> entre las direcciones liderado por EBR.</a:t>
            </a:r>
          </a:p>
          <a:p>
            <a:pPr algn="just"/>
            <a:r>
              <a:rPr lang="es-MX" dirty="0"/>
              <a:t>Reunión de </a:t>
            </a:r>
            <a:r>
              <a:rPr lang="es-MX" u="sng" dirty="0"/>
              <a:t>presentación de </a:t>
            </a:r>
            <a:r>
              <a:rPr lang="es-MX" u="sng" dirty="0" err="1"/>
              <a:t>AeC</a:t>
            </a:r>
            <a:r>
              <a:rPr lang="es-MX" u="sng" dirty="0"/>
              <a:t> 2021 </a:t>
            </a:r>
            <a:r>
              <a:rPr lang="es-MX" dirty="0"/>
              <a:t>a los equipos pedagógicos.</a:t>
            </a:r>
          </a:p>
          <a:p>
            <a:pPr algn="just"/>
            <a:r>
              <a:rPr lang="es-MX" u="sng" dirty="0"/>
              <a:t>Organización</a:t>
            </a:r>
            <a:r>
              <a:rPr lang="es-MX" dirty="0"/>
              <a:t> por equipos de trabajo. (III, IV y V ciclo)</a:t>
            </a:r>
          </a:p>
          <a:p>
            <a:pPr algn="just"/>
            <a:r>
              <a:rPr lang="es-MX" dirty="0"/>
              <a:t>Se </a:t>
            </a:r>
            <a:r>
              <a:rPr lang="es-MX" u="sng" dirty="0"/>
              <a:t>consensuaron las situaciones </a:t>
            </a:r>
            <a:r>
              <a:rPr lang="es-MX" dirty="0"/>
              <a:t>(ejes) y la temporalidad para todo el año.</a:t>
            </a:r>
          </a:p>
          <a:p>
            <a:pPr algn="just"/>
            <a:r>
              <a:rPr lang="es-MX" dirty="0"/>
              <a:t>Se </a:t>
            </a:r>
            <a:r>
              <a:rPr lang="es-MX" u="sng" dirty="0"/>
              <a:t>describieron de manera general </a:t>
            </a:r>
            <a:r>
              <a:rPr lang="es-MX" dirty="0"/>
              <a:t>las propuestas de experiencias de aprendizaje por cada situación para luego ser socializado, validados y determinar las competencias y enfoques.</a:t>
            </a:r>
          </a:p>
          <a:p>
            <a:pPr algn="just"/>
            <a:r>
              <a:rPr lang="es-MX" dirty="0"/>
              <a:t>Cada equipo de ciclo realizaron la </a:t>
            </a:r>
            <a:r>
              <a:rPr lang="es-MX" u="sng" dirty="0"/>
              <a:t>adecuación de las descripciones </a:t>
            </a:r>
            <a:r>
              <a:rPr lang="es-MX" dirty="0"/>
              <a:t>de las experiencias de acuerdo a las características de los estudiantes del ciclo.</a:t>
            </a:r>
          </a:p>
          <a:p>
            <a:pPr algn="just"/>
            <a:r>
              <a:rPr lang="es-MX" u="sng" dirty="0"/>
              <a:t>Socialización del avance </a:t>
            </a:r>
            <a:r>
              <a:rPr lang="es-MX" dirty="0"/>
              <a:t>de los productos de cada ciclo para consolidar la matriz final.</a:t>
            </a:r>
          </a:p>
        </p:txBody>
      </p:sp>
    </p:spTree>
    <p:extLst>
      <p:ext uri="{BB962C8B-B14F-4D97-AF65-F5344CB8AC3E}">
        <p14:creationId xmlns:p14="http://schemas.microsoft.com/office/powerpoint/2010/main" val="395512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45C53E43-92A7-4F71-884B-4A0B965427D2}"/>
              </a:ext>
            </a:extLst>
          </p:cNvPr>
          <p:cNvSpPr txBox="1">
            <a:spLocks noGrp="1"/>
          </p:cNvSpPr>
          <p:nvPr>
            <p:ph idx="1"/>
          </p:nvPr>
        </p:nvSpPr>
        <p:spPr>
          <a:xfrm>
            <a:off x="1105790" y="1835771"/>
            <a:ext cx="10176164" cy="4291897"/>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endParaRPr lang="es-ES" sz="1600" dirty="0">
              <a:latin typeface="Verdana" panose="020B0604030504040204" pitchFamily="34" charset="0"/>
              <a:ea typeface="Verdana" panose="020B0604030504040204" pitchFamily="34" charset="0"/>
              <a:cs typeface="+mn-cs"/>
            </a:endParaRPr>
          </a:p>
          <a:p>
            <a:pPr marL="285750" indent="-285750" algn="just">
              <a:buFontTx/>
              <a:buChar char="-"/>
            </a:pPr>
            <a:r>
              <a:rPr lang="es-ES" sz="6000" dirty="0">
                <a:latin typeface="+mn-lt"/>
                <a:ea typeface="+mn-ea"/>
                <a:cs typeface="+mn-cs"/>
              </a:rPr>
              <a:t>Las situaciones (</a:t>
            </a:r>
            <a:r>
              <a:rPr lang="es-ES" sz="6000" dirty="0" err="1">
                <a:latin typeface="+mn-lt"/>
                <a:ea typeface="+mn-ea"/>
                <a:cs typeface="+mn-cs"/>
              </a:rPr>
              <a:t>exejes</a:t>
            </a:r>
            <a:r>
              <a:rPr lang="es-ES" sz="6000" dirty="0">
                <a:latin typeface="+mn-lt"/>
                <a:ea typeface="+mn-ea"/>
                <a:cs typeface="+mn-cs"/>
              </a:rPr>
              <a:t>) fueron organizadas, de manera consensuada, entre las diferentes direcciones </a:t>
            </a:r>
            <a:r>
              <a:rPr lang="es-PE" sz="6000" dirty="0">
                <a:latin typeface="+mn-lt"/>
                <a:ea typeface="+mn-ea"/>
                <a:cs typeface="+mn-cs"/>
              </a:rPr>
              <a:t>las cuales darán origen a las experiencias de aprendizaje.</a:t>
            </a:r>
            <a:endParaRPr lang="es-ES" sz="6000" dirty="0">
              <a:latin typeface="+mn-lt"/>
              <a:ea typeface="+mn-ea"/>
              <a:cs typeface="+mn-cs"/>
            </a:endParaRPr>
          </a:p>
          <a:p>
            <a:pPr marL="285750" indent="-285750" algn="just">
              <a:buFontTx/>
              <a:buChar char="-"/>
            </a:pPr>
            <a:r>
              <a:rPr lang="es-ES" sz="6000" dirty="0">
                <a:latin typeface="+mn-lt"/>
                <a:ea typeface="+mn-ea"/>
                <a:cs typeface="+mn-cs"/>
              </a:rPr>
              <a:t>En los tres medios se desarrolla  una misma situación (Por ejemplo: </a:t>
            </a:r>
            <a:r>
              <a:rPr lang="es-PE" sz="6000" dirty="0">
                <a:latin typeface="+mn-lt"/>
                <a:ea typeface="+mn-ea"/>
                <a:cs typeface="+mn-cs"/>
              </a:rPr>
              <a:t>Salud y conservación ambiental, Ciudadanía y convivencia en la diversidad, </a:t>
            </a:r>
            <a:r>
              <a:rPr lang="es-PE" sz="6000" dirty="0" err="1">
                <a:latin typeface="+mn-lt"/>
                <a:ea typeface="+mn-ea"/>
                <a:cs typeface="+mn-cs"/>
              </a:rPr>
              <a:t>etc</a:t>
            </a:r>
            <a:r>
              <a:rPr lang="es-PE" sz="6000" dirty="0">
                <a:latin typeface="+mn-lt"/>
                <a:ea typeface="+mn-ea"/>
                <a:cs typeface="+mn-cs"/>
              </a:rPr>
              <a:t>). </a:t>
            </a:r>
          </a:p>
          <a:p>
            <a:pPr marL="285750" indent="-285750" algn="just">
              <a:buFontTx/>
              <a:buChar char="-"/>
            </a:pPr>
            <a:r>
              <a:rPr lang="es-PE" sz="6000" dirty="0">
                <a:latin typeface="+mn-lt"/>
                <a:ea typeface="+mn-ea"/>
                <a:cs typeface="+mn-cs"/>
              </a:rPr>
              <a:t>En los tres medios se desarrolla la misma temporalidad (por ejemplo: Tv, Radio y WEB trabajará una experiencia de aprendizaje por dos semanas). </a:t>
            </a:r>
          </a:p>
          <a:p>
            <a:pPr marL="285750" indent="-285750" algn="just">
              <a:buFontTx/>
              <a:buChar char="-"/>
            </a:pPr>
            <a:r>
              <a:rPr lang="es-PE" sz="6000" dirty="0">
                <a:latin typeface="+mn-lt"/>
                <a:ea typeface="+mn-ea"/>
                <a:cs typeface="+mn-cs"/>
              </a:rPr>
              <a:t>Aún cuando el tratamiento sea por ciclos, en el caso de 5to de secundaria de EBR o 4to de EBA se desarrollará en función del grado.</a:t>
            </a:r>
          </a:p>
          <a:p>
            <a:pPr marL="285750" indent="-285750" algn="just">
              <a:buFontTx/>
              <a:buChar char="-"/>
            </a:pPr>
            <a:r>
              <a:rPr lang="es-PE" sz="6000" dirty="0">
                <a:latin typeface="+mn-lt"/>
                <a:ea typeface="+mn-ea"/>
                <a:cs typeface="+mn-cs"/>
              </a:rPr>
              <a:t>Temporalidad: </a:t>
            </a:r>
          </a:p>
          <a:p>
            <a:pPr lvl="1" algn="just"/>
            <a:r>
              <a:rPr lang="es-PE" sz="6000" dirty="0"/>
              <a:t>Inicial:  2 semanas (DEI – DEIB)  </a:t>
            </a:r>
          </a:p>
          <a:p>
            <a:pPr lvl="1" algn="just"/>
            <a:r>
              <a:rPr lang="es-PE" sz="6000" dirty="0"/>
              <a:t>Primaria: 2 – 3 semanas  (DEP - DISER – DEIB)</a:t>
            </a:r>
          </a:p>
          <a:p>
            <a:pPr lvl="1" algn="just"/>
            <a:r>
              <a:rPr lang="es-PE" sz="6000" dirty="0"/>
              <a:t>Secundaria: 3 - 5 semanas (DES – DISER - DEIB)</a:t>
            </a:r>
          </a:p>
          <a:p>
            <a:pPr lvl="1" algn="just"/>
            <a:r>
              <a:rPr lang="es-PE" sz="6000" dirty="0"/>
              <a:t>DEBA 2 a 4 semanas</a:t>
            </a:r>
          </a:p>
          <a:p>
            <a:pPr lvl="1" algn="just"/>
            <a:r>
              <a:rPr lang="es-PE" sz="6000" dirty="0"/>
              <a:t>DEBE: 2 semanas (PRITE y CEBE)</a:t>
            </a:r>
          </a:p>
          <a:p>
            <a:pPr marL="457200" lvl="1" indent="0" algn="just">
              <a:buNone/>
            </a:pPr>
            <a:endParaRPr lang="es-PE" sz="6000" dirty="0"/>
          </a:p>
          <a:p>
            <a:pPr marL="285750" indent="-285750" algn="just">
              <a:buFontTx/>
              <a:buChar char="-"/>
            </a:pPr>
            <a:r>
              <a:rPr lang="es-ES" sz="6000" dirty="0">
                <a:latin typeface="+mn-lt"/>
                <a:ea typeface="+mn-ea"/>
                <a:cs typeface="+mn-cs"/>
              </a:rPr>
              <a:t>Las experiencias de aprendizaje son posibles de ser desarrolladas desde la diversidad local, regional, nacional o mundial.</a:t>
            </a:r>
            <a:endParaRPr lang="es-PE" sz="6000" dirty="0">
              <a:latin typeface="+mn-lt"/>
              <a:ea typeface="+mn-ea"/>
              <a:cs typeface="+mn-cs"/>
            </a:endParaRPr>
          </a:p>
        </p:txBody>
      </p:sp>
      <p:sp>
        <p:nvSpPr>
          <p:cNvPr id="6" name="Título 1">
            <a:extLst>
              <a:ext uri="{FF2B5EF4-FFF2-40B4-BE49-F238E27FC236}">
                <a16:creationId xmlns="" xmlns:a16="http://schemas.microsoft.com/office/drawing/2014/main" id="{B975B7C0-B5C9-4D7C-8687-9446ABAC17EC}"/>
              </a:ext>
            </a:extLst>
          </p:cNvPr>
          <p:cNvSpPr txBox="1">
            <a:spLocks/>
          </p:cNvSpPr>
          <p:nvPr/>
        </p:nvSpPr>
        <p:spPr>
          <a:xfrm>
            <a:off x="838200" y="44505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Aspectos generales de la Planificación Anual</a:t>
            </a:r>
            <a:endParaRPr lang="es-PE" dirty="0"/>
          </a:p>
        </p:txBody>
      </p:sp>
      <p:graphicFrame>
        <p:nvGraphicFramePr>
          <p:cNvPr id="8" name="Tabla 7">
            <a:extLst>
              <a:ext uri="{FF2B5EF4-FFF2-40B4-BE49-F238E27FC236}">
                <a16:creationId xmlns="" xmlns:a16="http://schemas.microsoft.com/office/drawing/2014/main" id="{7E8A1281-6A8C-4923-9CDF-8A3BE8717747}"/>
              </a:ext>
            </a:extLst>
          </p:cNvPr>
          <p:cNvGraphicFramePr>
            <a:graphicFrameLocks noGrp="1"/>
          </p:cNvGraphicFramePr>
          <p:nvPr>
            <p:extLst>
              <p:ext uri="{D42A27DB-BD31-4B8C-83A1-F6EECF244321}">
                <p14:modId xmlns:p14="http://schemas.microsoft.com/office/powerpoint/2010/main" val="3610150877"/>
              </p:ext>
            </p:extLst>
          </p:nvPr>
        </p:nvGraphicFramePr>
        <p:xfrm>
          <a:off x="1575944" y="1247808"/>
          <a:ext cx="9277619" cy="424451"/>
        </p:xfrm>
        <a:graphic>
          <a:graphicData uri="http://schemas.openxmlformats.org/drawingml/2006/table">
            <a:tbl>
              <a:tblPr firstRow="1" bandRow="1">
                <a:tableStyleId>{5C22544A-7EE6-4342-B048-85BDC9FD1C3A}</a:tableStyleId>
              </a:tblPr>
              <a:tblGrid>
                <a:gridCol w="2471855">
                  <a:extLst>
                    <a:ext uri="{9D8B030D-6E8A-4147-A177-3AD203B41FA5}">
                      <a16:colId xmlns="" xmlns:a16="http://schemas.microsoft.com/office/drawing/2014/main" val="2869263914"/>
                    </a:ext>
                  </a:extLst>
                </a:gridCol>
                <a:gridCol w="3845946">
                  <a:extLst>
                    <a:ext uri="{9D8B030D-6E8A-4147-A177-3AD203B41FA5}">
                      <a16:colId xmlns="" xmlns:a16="http://schemas.microsoft.com/office/drawing/2014/main" val="1644743216"/>
                    </a:ext>
                  </a:extLst>
                </a:gridCol>
                <a:gridCol w="1383231">
                  <a:extLst>
                    <a:ext uri="{9D8B030D-6E8A-4147-A177-3AD203B41FA5}">
                      <a16:colId xmlns="" xmlns:a16="http://schemas.microsoft.com/office/drawing/2014/main" val="1274128073"/>
                    </a:ext>
                  </a:extLst>
                </a:gridCol>
                <a:gridCol w="1576587">
                  <a:extLst>
                    <a:ext uri="{9D8B030D-6E8A-4147-A177-3AD203B41FA5}">
                      <a16:colId xmlns="" xmlns:a16="http://schemas.microsoft.com/office/drawing/2014/main" val="1708828503"/>
                    </a:ext>
                  </a:extLst>
                </a:gridCol>
              </a:tblGrid>
              <a:tr h="424451">
                <a:tc>
                  <a:txBody>
                    <a:bodyPr/>
                    <a:lstStyle/>
                    <a:p>
                      <a:pPr algn="ctr"/>
                      <a:r>
                        <a:rPr lang="es-ES" dirty="0"/>
                        <a:t>DIGEBR</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DIGEIBIRA</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DIGEDD</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DIGESE</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98788910"/>
                  </a:ext>
                </a:extLst>
              </a:tr>
            </a:tbl>
          </a:graphicData>
        </a:graphic>
      </p:graphicFrame>
    </p:spTree>
    <p:extLst>
      <p:ext uri="{BB962C8B-B14F-4D97-AF65-F5344CB8AC3E}">
        <p14:creationId xmlns:p14="http://schemas.microsoft.com/office/powerpoint/2010/main" val="364405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a:t>
            </a:r>
            <a:endParaRPr lang="es-PE"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extLst>
              <p:ext uri="{D42A27DB-BD31-4B8C-83A1-F6EECF244321}">
                <p14:modId xmlns:p14="http://schemas.microsoft.com/office/powerpoint/2010/main" val="3112732306"/>
              </p:ext>
            </p:extLst>
          </p:nvPr>
        </p:nvGraphicFramePr>
        <p:xfrm>
          <a:off x="530781" y="1323415"/>
          <a:ext cx="10989679" cy="4770357"/>
        </p:xfrm>
        <a:graphic>
          <a:graphicData uri="http://schemas.openxmlformats.org/drawingml/2006/table">
            <a:tbl>
              <a:tblPr firstRow="1" bandRow="1">
                <a:tableStyleId>{5C22544A-7EE6-4342-B048-85BDC9FD1C3A}</a:tableStyleId>
              </a:tblPr>
              <a:tblGrid>
                <a:gridCol w="7608275">
                  <a:extLst>
                    <a:ext uri="{9D8B030D-6E8A-4147-A177-3AD203B41FA5}">
                      <a16:colId xmlns="" xmlns:a16="http://schemas.microsoft.com/office/drawing/2014/main" val="739573855"/>
                    </a:ext>
                  </a:extLst>
                </a:gridCol>
                <a:gridCol w="1066196">
                  <a:extLst>
                    <a:ext uri="{9D8B030D-6E8A-4147-A177-3AD203B41FA5}">
                      <a16:colId xmlns="" xmlns:a16="http://schemas.microsoft.com/office/drawing/2014/main" val="3729039470"/>
                    </a:ext>
                  </a:extLst>
                </a:gridCol>
                <a:gridCol w="1180477">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solidFill>
                            <a:schemeClr val="tx1"/>
                          </a:solidFill>
                        </a:rPr>
                        <a:t>Primer Semestre</a:t>
                      </a:r>
                      <a:endParaRPr lang="es-PE" dirty="0">
                        <a:solidFill>
                          <a:schemeClr val="tx1"/>
                        </a:solidFill>
                      </a:endParaRPr>
                    </a:p>
                  </a:txBody>
                  <a:tcPr>
                    <a:solidFill>
                      <a:srgbClr val="FFC000"/>
                    </a:solidFill>
                  </a:tcPr>
                </a:tc>
                <a:tc>
                  <a:txBody>
                    <a:bodyPr/>
                    <a:lstStyle/>
                    <a:p>
                      <a:pPr algn="ctr"/>
                      <a:r>
                        <a:rPr lang="es-ES" dirty="0">
                          <a:solidFill>
                            <a:schemeClr val="tx1"/>
                          </a:solidFill>
                        </a:rPr>
                        <a:t>TV</a:t>
                      </a:r>
                      <a:endParaRPr lang="es-PE" dirty="0">
                        <a:solidFill>
                          <a:schemeClr val="tx1"/>
                        </a:solidFill>
                      </a:endParaRPr>
                    </a:p>
                  </a:txBody>
                  <a:tcPr>
                    <a:solidFill>
                      <a:srgbClr val="FFC000"/>
                    </a:solidFill>
                  </a:tcPr>
                </a:tc>
                <a:tc>
                  <a:txBody>
                    <a:bodyPr/>
                    <a:lstStyle/>
                    <a:p>
                      <a:pPr algn="ctr"/>
                      <a:r>
                        <a:rPr lang="es-ES" dirty="0">
                          <a:solidFill>
                            <a:schemeClr val="tx1"/>
                          </a:solidFill>
                        </a:rPr>
                        <a:t>Radio</a:t>
                      </a:r>
                      <a:endParaRPr lang="es-PE" dirty="0">
                        <a:solidFill>
                          <a:schemeClr val="tx1"/>
                        </a:solidFill>
                      </a:endParaRPr>
                    </a:p>
                  </a:txBody>
                  <a:tcPr>
                    <a:solidFill>
                      <a:srgbClr val="FFC000"/>
                    </a:solidFill>
                  </a:tcPr>
                </a:tc>
                <a:tc>
                  <a:txBody>
                    <a:bodyPr/>
                    <a:lstStyle/>
                    <a:p>
                      <a:pPr algn="ctr"/>
                      <a:r>
                        <a:rPr lang="es-ES" dirty="0">
                          <a:solidFill>
                            <a:schemeClr val="tx1"/>
                          </a:solidFill>
                        </a:rPr>
                        <a:t>WEB</a:t>
                      </a:r>
                      <a:endParaRPr lang="es-PE" dirty="0">
                        <a:solidFill>
                          <a:schemeClr val="tx1"/>
                        </a:solidFill>
                      </a:endParaRPr>
                    </a:p>
                  </a:txBody>
                  <a:tcPr>
                    <a:solidFill>
                      <a:srgbClr val="FFC000"/>
                    </a:solidFill>
                  </a:tcPr>
                </a:tc>
                <a:extLst>
                  <a:ext uri="{0D108BD9-81ED-4DB2-BD59-A6C34878D82A}">
                    <a16:rowId xmlns="" xmlns:a16="http://schemas.microsoft.com/office/drawing/2014/main" val="654511434"/>
                  </a:ext>
                </a:extLst>
              </a:tr>
              <a:tr h="1218404">
                <a:tc>
                  <a:txBody>
                    <a:bodyPr/>
                    <a:lstStyle/>
                    <a:p>
                      <a:r>
                        <a:rPr lang="es-MX" dirty="0"/>
                        <a:t>Construye su identidad.</a:t>
                      </a:r>
                    </a:p>
                    <a:p>
                      <a:r>
                        <a:rPr lang="es-MX" dirty="0"/>
                        <a:t>Convive y participa democráticamente en la búsqueda del bien común.</a:t>
                      </a:r>
                    </a:p>
                    <a:p>
                      <a:r>
                        <a:rPr lang="es-MX" dirty="0"/>
                        <a:t>Construye interpretaciones históricas.</a:t>
                      </a:r>
                    </a:p>
                    <a:p>
                      <a:r>
                        <a:rPr lang="es-MX" dirty="0"/>
                        <a:t>Gestiona responsablemente el espacio y el ambiente.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 xmlns:a16="http://schemas.microsoft.com/office/drawing/2014/main" val="2404206586"/>
                  </a:ext>
                </a:extLst>
              </a:tr>
              <a:tr h="430306">
                <a:tc>
                  <a:txBody>
                    <a:bodyPr/>
                    <a:lstStyle/>
                    <a:p>
                      <a:r>
                        <a:rPr lang="es-MX" dirty="0"/>
                        <a:t> Asume una vida saludable.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 xmlns:a16="http://schemas.microsoft.com/office/drawing/2014/main" val="293957894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340694359"/>
                  </a:ext>
                </a:extLst>
              </a:tr>
              <a:tr h="378447">
                <a:tc>
                  <a:txBody>
                    <a:bodyPr/>
                    <a:lstStyle/>
                    <a:p>
                      <a:r>
                        <a:rPr lang="es-MX" dirty="0"/>
                        <a:t>Resuelve problemas de cantidad.</a:t>
                      </a:r>
                    </a:p>
                    <a:p>
                      <a:r>
                        <a:rPr lang="es-MX" dirty="0"/>
                        <a:t>Resuelve problemas de forma, movimiento y localización.</a:t>
                      </a:r>
                    </a:p>
                    <a:p>
                      <a:r>
                        <a:rPr lang="es-MX" dirty="0"/>
                        <a:t>Resuelve problemas de gestión de datos e incertidumbre.</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0004"/>
                  </a:ext>
                </a:extLst>
              </a:tr>
              <a:tr h="378447">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648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530781" y="4336869"/>
          <a:ext cx="10251644" cy="1463040"/>
        </p:xfrm>
        <a:graphic>
          <a:graphicData uri="http://schemas.openxmlformats.org/drawingml/2006/table">
            <a:tbl>
              <a:tblPr firstRow="1" bandRow="1">
                <a:tableStyleId>{5C22544A-7EE6-4342-B048-85BDC9FD1C3A}</a:tableStyleId>
              </a:tblPr>
              <a:tblGrid>
                <a:gridCol w="2562911">
                  <a:extLst>
                    <a:ext uri="{9D8B030D-6E8A-4147-A177-3AD203B41FA5}">
                      <a16:colId xmlns="" xmlns:a16="http://schemas.microsoft.com/office/drawing/2014/main" val="739573855"/>
                    </a:ext>
                  </a:extLst>
                </a:gridCol>
                <a:gridCol w="2562911">
                  <a:extLst>
                    <a:ext uri="{9D8B030D-6E8A-4147-A177-3AD203B41FA5}">
                      <a16:colId xmlns="" xmlns:a16="http://schemas.microsoft.com/office/drawing/2014/main" val="3729039470"/>
                    </a:ext>
                  </a:extLst>
                </a:gridCol>
                <a:gridCol w="2562911">
                  <a:extLst>
                    <a:ext uri="{9D8B030D-6E8A-4147-A177-3AD203B41FA5}">
                      <a16:colId xmlns="" xmlns:a16="http://schemas.microsoft.com/office/drawing/2014/main" val="472398292"/>
                    </a:ext>
                  </a:extLst>
                </a:gridCol>
                <a:gridCol w="2562911">
                  <a:extLst>
                    <a:ext uri="{9D8B030D-6E8A-4147-A177-3AD203B41FA5}">
                      <a16:colId xmlns="" xmlns:a16="http://schemas.microsoft.com/office/drawing/2014/main"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359461">
                <a:tc>
                  <a:txBody>
                    <a:bodyPr/>
                    <a:lstStyle/>
                    <a:p>
                      <a:endParaRPr lang="es-PE"/>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 xmlns:a16="http://schemas.microsoft.com/office/drawing/2014/main" val="2404206586"/>
                  </a:ext>
                </a:extLst>
              </a:tr>
              <a:tr h="359461">
                <a:tc>
                  <a:txBody>
                    <a:bodyPr/>
                    <a:lstStyle/>
                    <a:p>
                      <a:endParaRPr lang="es-PE"/>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 xmlns:a16="http://schemas.microsoft.com/office/drawing/2014/main" val="2939578948"/>
                  </a:ext>
                </a:extLst>
              </a:tr>
              <a:tr h="359461">
                <a:tc>
                  <a:txBody>
                    <a:bodyPr/>
                    <a:lstStyle/>
                    <a:p>
                      <a:endParaRPr lang="es-PE"/>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340694359"/>
                  </a:ext>
                </a:extLst>
              </a:tr>
            </a:tbl>
          </a:graphicData>
        </a:graphic>
      </p:graphicFrame>
      <p:graphicFrame>
        <p:nvGraphicFramePr>
          <p:cNvPr id="8" name="Tabla 3">
            <a:extLst>
              <a:ext uri="{FF2B5EF4-FFF2-40B4-BE49-F238E27FC236}">
                <a16:creationId xmlns="" xmlns:a16="http://schemas.microsoft.com/office/drawing/2014/main" id="{38792056-0EDB-40AD-92EB-F75DE3A0F5FD}"/>
              </a:ext>
            </a:extLst>
          </p:cNvPr>
          <p:cNvGraphicFramePr>
            <a:graphicFrameLocks noGrp="1"/>
          </p:cNvGraphicFramePr>
          <p:nvPr>
            <p:extLst>
              <p:ext uri="{D42A27DB-BD31-4B8C-83A1-F6EECF244321}">
                <p14:modId xmlns:p14="http://schemas.microsoft.com/office/powerpoint/2010/main" val="3714390840"/>
              </p:ext>
            </p:extLst>
          </p:nvPr>
        </p:nvGraphicFramePr>
        <p:xfrm>
          <a:off x="530781" y="819015"/>
          <a:ext cx="10989679" cy="5593317"/>
        </p:xfrm>
        <a:graphic>
          <a:graphicData uri="http://schemas.openxmlformats.org/drawingml/2006/table">
            <a:tbl>
              <a:tblPr firstRow="1" bandRow="1">
                <a:tableStyleId>{5C22544A-7EE6-4342-B048-85BDC9FD1C3A}</a:tableStyleId>
              </a:tblPr>
              <a:tblGrid>
                <a:gridCol w="7608275">
                  <a:extLst>
                    <a:ext uri="{9D8B030D-6E8A-4147-A177-3AD203B41FA5}">
                      <a16:colId xmlns="" xmlns:a16="http://schemas.microsoft.com/office/drawing/2014/main" val="739573855"/>
                    </a:ext>
                  </a:extLst>
                </a:gridCol>
                <a:gridCol w="1066196">
                  <a:extLst>
                    <a:ext uri="{9D8B030D-6E8A-4147-A177-3AD203B41FA5}">
                      <a16:colId xmlns="" xmlns:a16="http://schemas.microsoft.com/office/drawing/2014/main" val="3729039470"/>
                    </a:ext>
                  </a:extLst>
                </a:gridCol>
                <a:gridCol w="1180477">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solidFill>
                            <a:schemeClr val="tx1"/>
                          </a:solidFill>
                        </a:rPr>
                        <a:t>Segundo Semestre</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TV</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Radio</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WEB</a:t>
                      </a:r>
                      <a:endParaRPr lang="es-PE" dirty="0">
                        <a:solidFill>
                          <a:schemeClr val="tx1"/>
                        </a:solidFill>
                      </a:endParaRPr>
                    </a:p>
                  </a:txBody>
                  <a:tcPr>
                    <a:solidFill>
                      <a:schemeClr val="accent4">
                        <a:lumMod val="60000"/>
                        <a:lumOff val="40000"/>
                      </a:schemeClr>
                    </a:solidFill>
                  </a:tcPr>
                </a:tc>
                <a:extLst>
                  <a:ext uri="{0D108BD9-81ED-4DB2-BD59-A6C34878D82A}">
                    <a16:rowId xmlns="" xmlns:a16="http://schemas.microsoft.com/office/drawing/2014/main" val="654511434"/>
                  </a:ext>
                </a:extLst>
              </a:tr>
              <a:tr h="1218404">
                <a:tc>
                  <a:txBody>
                    <a:bodyPr/>
                    <a:lstStyle/>
                    <a:p>
                      <a:r>
                        <a:rPr lang="es-MX" dirty="0"/>
                        <a:t>Construye su identidad.</a:t>
                      </a:r>
                    </a:p>
                    <a:p>
                      <a:r>
                        <a:rPr lang="es-MX" dirty="0"/>
                        <a:t>Convive y participa democráticamente en la búsqueda del bien común.</a:t>
                      </a:r>
                    </a:p>
                    <a:p>
                      <a:r>
                        <a:rPr lang="es-MX" dirty="0"/>
                        <a:t>Construye interpretaciones históricas.</a:t>
                      </a:r>
                    </a:p>
                    <a:p>
                      <a:r>
                        <a:rPr lang="es-MX" dirty="0"/>
                        <a:t>Gestiona responsablemente el espacio y el ambiente.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 xmlns:a16="http://schemas.microsoft.com/office/drawing/2014/main" val="2404206586"/>
                  </a:ext>
                </a:extLst>
              </a:tr>
              <a:tr h="430306">
                <a:tc>
                  <a:txBody>
                    <a:bodyPr/>
                    <a:lstStyle/>
                    <a:p>
                      <a:r>
                        <a:rPr lang="es-MX" dirty="0"/>
                        <a:t> Asume una vida saludable.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 xmlns:a16="http://schemas.microsoft.com/office/drawing/2014/main" val="293957894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340694359"/>
                  </a:ext>
                </a:extLst>
              </a:tr>
              <a:tr h="378447">
                <a:tc>
                  <a:txBody>
                    <a:bodyPr/>
                    <a:lstStyle/>
                    <a:p>
                      <a:r>
                        <a:rPr lang="es-MX" dirty="0"/>
                        <a:t>Resuelve problemas de cantidad.</a:t>
                      </a:r>
                    </a:p>
                    <a:p>
                      <a:r>
                        <a:rPr lang="es-MX" dirty="0"/>
                        <a:t>Resuelve problemas de regularidad, equivalencia y cambio.</a:t>
                      </a:r>
                    </a:p>
                    <a:p>
                      <a:r>
                        <a:rPr lang="es-MX" dirty="0"/>
                        <a:t>Resuelve problemas de forma, movimiento y localización.</a:t>
                      </a:r>
                    </a:p>
                    <a:p>
                      <a:r>
                        <a:rPr lang="es-MX" dirty="0"/>
                        <a:t>Resuelve problemas de gestión de datos e incertidumbre.</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0004"/>
                  </a:ext>
                </a:extLst>
              </a:tr>
              <a:tr h="378447">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t>Diseña y construye soluciones tecnológicas para resolver problemas de su entorno.</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29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284545"/>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extLst>
              <p:ext uri="{D42A27DB-BD31-4B8C-83A1-F6EECF244321}">
                <p14:modId xmlns:p14="http://schemas.microsoft.com/office/powerpoint/2010/main" val="752471917"/>
              </p:ext>
            </p:extLst>
          </p:nvPr>
        </p:nvGraphicFramePr>
        <p:xfrm>
          <a:off x="530781" y="859081"/>
          <a:ext cx="11275737" cy="5139837"/>
        </p:xfrm>
        <a:graphic>
          <a:graphicData uri="http://schemas.openxmlformats.org/drawingml/2006/table">
            <a:tbl>
              <a:tblPr>
                <a:tableStyleId>{5C22544A-7EE6-4342-B048-85BDC9FD1C3A}</a:tableStyleId>
              </a:tblPr>
              <a:tblGrid>
                <a:gridCol w="1147099">
                  <a:extLst>
                    <a:ext uri="{9D8B030D-6E8A-4147-A177-3AD203B41FA5}">
                      <a16:colId xmlns="" xmlns:a16="http://schemas.microsoft.com/office/drawing/2014/main" val="20000"/>
                    </a:ext>
                  </a:extLst>
                </a:gridCol>
                <a:gridCol w="2806730">
                  <a:extLst>
                    <a:ext uri="{9D8B030D-6E8A-4147-A177-3AD203B41FA5}">
                      <a16:colId xmlns="" xmlns:a16="http://schemas.microsoft.com/office/drawing/2014/main" val="20001"/>
                    </a:ext>
                  </a:extLst>
                </a:gridCol>
                <a:gridCol w="4928331">
                  <a:extLst>
                    <a:ext uri="{9D8B030D-6E8A-4147-A177-3AD203B41FA5}">
                      <a16:colId xmlns="" xmlns:a16="http://schemas.microsoft.com/office/drawing/2014/main" val="20002"/>
                    </a:ext>
                  </a:extLst>
                </a:gridCol>
                <a:gridCol w="1021977">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440403">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dirty="0">
                          <a:effectLst/>
                        </a:rPr>
                        <a:t>Situación (eje)</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dirty="0">
                          <a:effectLst/>
                        </a:rPr>
                        <a:t>Título de la experiencia de aprendizaje (provisional)</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dirty="0">
                          <a:effectLst/>
                        </a:rPr>
                        <a:t>Duración</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 xmlns:a16="http://schemas.microsoft.com/office/drawing/2014/main" val="10000"/>
                  </a:ext>
                </a:extLst>
              </a:tr>
              <a:tr h="375445">
                <a:tc>
                  <a:txBody>
                    <a:bodyPr/>
                    <a:lstStyle/>
                    <a:p>
                      <a:pPr algn="ctr" fontAlgn="ctr"/>
                      <a:r>
                        <a:rPr lang="es-MX" sz="1800" u="none" strike="noStrike" dirty="0">
                          <a:effectLst/>
                        </a:rPr>
                        <a:t>1</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Reflexionamos para tomar decisiones</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05 a 23 de abril</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1"/>
                  </a:ext>
                </a:extLst>
              </a:tr>
              <a:tr h="508620">
                <a:tc>
                  <a:txBody>
                    <a:bodyPr/>
                    <a:lstStyle/>
                    <a:p>
                      <a:pPr algn="ct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Calibri" panose="020F050202020403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Compartimos actividades en familia</a:t>
                      </a:r>
                      <a:br>
                        <a:rPr lang="es-MX" sz="1800" u="none" strike="noStrike" dirty="0">
                          <a:effectLst/>
                        </a:rPr>
                      </a:br>
                      <a:r>
                        <a:rPr lang="es-MX" sz="1800" u="none" strike="noStrike" dirty="0">
                          <a:effectLst/>
                        </a:rPr>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26 de abril al 14 de mayo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2"/>
                  </a:ext>
                </a:extLst>
              </a:tr>
              <a:tr h="408213">
                <a:tc>
                  <a:txBody>
                    <a:bodyPr/>
                    <a:lstStyle/>
                    <a:p>
                      <a:pPr algn="ct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Salud y conservación ambiental </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Cuidamos nuestra salud practicando</a:t>
                      </a:r>
                      <a:r>
                        <a:rPr lang="es-MX" sz="1800" u="none" strike="noStrike" baseline="0" dirty="0">
                          <a:effectLst/>
                        </a:rPr>
                        <a:t> y promoviendo hábitos saludables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 </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24 de mayo al 11 de junio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3"/>
                  </a:ext>
                </a:extLst>
              </a:tr>
              <a:tr h="362271">
                <a:tc>
                  <a:txBody>
                    <a:bodyPr/>
                    <a:lstStyle/>
                    <a:p>
                      <a:pPr algn="ct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“Convivimos en armonía entre las diferentes culturas de nuestro país“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14 de junio al 2 de julio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4"/>
                  </a:ext>
                </a:extLst>
              </a:tr>
              <a:tr h="368857">
                <a:tc>
                  <a:txBody>
                    <a:bodyPr/>
                    <a:lstStyle/>
                    <a:p>
                      <a:pPr algn="ct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Logros y desafíos del país en el bicentenario</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El Perú </a:t>
                      </a:r>
                      <a:r>
                        <a:rPr lang="es-MX" sz="1800" u="none" strike="noStrike" dirty="0" err="1">
                          <a:effectLst/>
                        </a:rPr>
                        <a:t>megadiverso</a:t>
                      </a:r>
                      <a:r>
                        <a:rPr lang="es-MX" sz="1800" u="none" strike="noStrike" dirty="0">
                          <a:effectLst/>
                        </a:rPr>
                        <a:t>, en 200 años de independencia.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5 al 23 de julio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5"/>
                  </a:ext>
                </a:extLst>
              </a:tr>
              <a:tr h="309577">
                <a:tc>
                  <a:txBody>
                    <a:bodyPr/>
                    <a:lstStyle/>
                    <a:p>
                      <a:pPr algn="ctr" fontAlgn="ctr"/>
                      <a:r>
                        <a:rPr lang="es-MX" sz="1800" u="none" strike="noStrike" dirty="0">
                          <a:effectLst/>
                        </a:rPr>
                        <a:t>6</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Descubrimiento e innovación</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Descubrimos e innovamos para mejorar nuestra calidad de vida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9 al 20 de agosto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274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26699" y="278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extLst>
              <p:ext uri="{D42A27DB-BD31-4B8C-83A1-F6EECF244321}">
                <p14:modId xmlns:p14="http://schemas.microsoft.com/office/powerpoint/2010/main" val="3544813470"/>
              </p:ext>
            </p:extLst>
          </p:nvPr>
        </p:nvGraphicFramePr>
        <p:xfrm>
          <a:off x="530781" y="838173"/>
          <a:ext cx="11275737" cy="5741160"/>
        </p:xfrm>
        <a:graphic>
          <a:graphicData uri="http://schemas.openxmlformats.org/drawingml/2006/table">
            <a:tbl>
              <a:tblPr>
                <a:tableStyleId>{5C22544A-7EE6-4342-B048-85BDC9FD1C3A}</a:tableStyleId>
              </a:tblPr>
              <a:tblGrid>
                <a:gridCol w="1147099">
                  <a:extLst>
                    <a:ext uri="{9D8B030D-6E8A-4147-A177-3AD203B41FA5}">
                      <a16:colId xmlns="" xmlns:a16="http://schemas.microsoft.com/office/drawing/2014/main" val="20000"/>
                    </a:ext>
                  </a:extLst>
                </a:gridCol>
                <a:gridCol w="2806730">
                  <a:extLst>
                    <a:ext uri="{9D8B030D-6E8A-4147-A177-3AD203B41FA5}">
                      <a16:colId xmlns="" xmlns:a16="http://schemas.microsoft.com/office/drawing/2014/main" val="20001"/>
                    </a:ext>
                  </a:extLst>
                </a:gridCol>
                <a:gridCol w="4928331">
                  <a:extLst>
                    <a:ext uri="{9D8B030D-6E8A-4147-A177-3AD203B41FA5}">
                      <a16:colId xmlns="" xmlns:a16="http://schemas.microsoft.com/office/drawing/2014/main" val="20002"/>
                    </a:ext>
                  </a:extLst>
                </a:gridCol>
                <a:gridCol w="1021977">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493086">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a:effectLst/>
                        </a:rPr>
                        <a:t>Situación (eje)</a:t>
                      </a:r>
                      <a:endParaRPr lang="es-MX" sz="18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a:effectLst/>
                        </a:rPr>
                        <a:t>Título de la experiencia de aprendizaje (provisional)</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a:effectLst/>
                        </a:rPr>
                        <a:t>Duración</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 xmlns:a16="http://schemas.microsoft.com/office/drawing/2014/main" val="10000"/>
                  </a:ext>
                </a:extLst>
              </a:tr>
              <a:tr h="408213">
                <a:tc>
                  <a:txBody>
                    <a:bodyPr/>
                    <a:lstStyle/>
                    <a:p>
                      <a:pPr algn="ctr" fontAlgn="ctr"/>
                      <a:r>
                        <a:rPr lang="es-MX" sz="1800" u="none" strike="noStrike" dirty="0">
                          <a:effectLst/>
                        </a:rPr>
                        <a:t>7</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Cuidamos nuestra salud  promoviendo una cultura alimentaria saludable</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23 de agosto al 10 de setiembre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1"/>
                  </a:ext>
                </a:extLst>
              </a:tr>
              <a:tr h="408213">
                <a:tc>
                  <a:txBody>
                    <a:bodyPr/>
                    <a:lstStyle/>
                    <a:p>
                      <a:pPr algn="ctr" fontAlgn="ctr"/>
                      <a:r>
                        <a:rPr lang="es-MX" sz="1800" u="none" strike="noStrike">
                          <a:effectLst/>
                        </a:rPr>
                        <a:t>8</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Descubrimiento e innovación</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Las tecnologías para el buen vivir/ Reflexionamos sobre las tecnologías para el buen vivir</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13 al 24 de setiembre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2"/>
                  </a:ext>
                </a:extLst>
              </a:tr>
              <a:tr h="316164">
                <a:tc>
                  <a:txBody>
                    <a:bodyPr/>
                    <a:lstStyle/>
                    <a:p>
                      <a:pPr algn="ctr" fontAlgn="ctr"/>
                      <a:r>
                        <a:rPr lang="es-MX" sz="1800" u="none" strike="noStrike">
                          <a:effectLst/>
                        </a:rPr>
                        <a:t>9</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Promovemos acciones para cuidar el ambiente</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27 de setiembre al 8 de octubre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3"/>
                  </a:ext>
                </a:extLst>
              </a:tr>
              <a:tr h="408213">
                <a:tc>
                  <a:txBody>
                    <a:bodyPr/>
                    <a:lstStyle/>
                    <a:p>
                      <a:pPr algn="ctr" fontAlgn="ctr"/>
                      <a:r>
                        <a:rPr lang="es-MX" sz="1800" u="none" strike="noStrike">
                          <a:effectLst/>
                        </a:rPr>
                        <a:t>10</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Promovemos acciones que nos ayuden a conservar la biodiversidad</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18 de octubre al 5 de noviembre</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4"/>
                  </a:ext>
                </a:extLst>
              </a:tr>
              <a:tr h="401791">
                <a:tc>
                  <a:txBody>
                    <a:bodyPr/>
                    <a:lstStyle/>
                    <a:p>
                      <a:pPr algn="ctr" fontAlgn="ctr"/>
                      <a:r>
                        <a:rPr lang="es-MX" sz="1800" u="none" strike="noStrike">
                          <a:effectLst/>
                        </a:rPr>
                        <a:t>11</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 Ciudadanía y convivencia en la diversidad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"Nos tratamos con igualdad y respeto“</a:t>
                      </a:r>
                      <a:br>
                        <a:rPr lang="es-MX" sz="1800" u="none" strike="noStrike" dirty="0">
                          <a:effectLst/>
                        </a:rPr>
                      </a:br>
                      <a:r>
                        <a:rPr lang="es-MX" sz="1800" u="none" strike="noStrike" dirty="0">
                          <a:effectLst/>
                        </a:rPr>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2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8 al 19 de noviembre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5"/>
                  </a:ext>
                </a:extLst>
              </a:tr>
              <a:tr h="342510">
                <a:tc>
                  <a:txBody>
                    <a:bodyPr/>
                    <a:lstStyle/>
                    <a:p>
                      <a:pPr algn="ctr" fontAlgn="ctr"/>
                      <a:r>
                        <a:rPr lang="es-MX" sz="1800" u="none" strike="noStrike">
                          <a:effectLst/>
                        </a:rPr>
                        <a:t>12</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 Logros y desafíos del país en el bicentenario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Construyamos el Perú para todos!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22 de noviembre al 10 de diciembre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827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679771" y="2484531"/>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SECUNDARIA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19762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ítulo 1">
            <a:extLst>
              <a:ext uri="{FF2B5EF4-FFF2-40B4-BE49-F238E27FC236}">
                <a16:creationId xmlns="" xmlns:a16="http://schemas.microsoft.com/office/drawing/2014/main" id="{36E76661-E37F-4CAC-82DA-DFE36FC3DBCA}"/>
              </a:ext>
            </a:extLst>
          </p:cNvPr>
          <p:cNvSpPr txBox="1">
            <a:spLocks/>
          </p:cNvSpPr>
          <p:nvPr/>
        </p:nvSpPr>
        <p:spPr>
          <a:xfrm>
            <a:off x="679566" y="605256"/>
            <a:ext cx="11005754" cy="564748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800" b="1" u="sng" dirty="0"/>
              <a:t>Equipos articulados entre las diversas direcciones</a:t>
            </a:r>
          </a:p>
          <a:p>
            <a:pPr algn="just"/>
            <a:endParaRPr lang="es-PE" sz="2800" b="1" u="sng" dirty="0"/>
          </a:p>
          <a:p>
            <a:pPr marL="571500" indent="-571500" algn="just">
              <a:buFont typeface="Arial" panose="020B0604020202020204" pitchFamily="34" charset="0"/>
              <a:buChar char="•"/>
            </a:pPr>
            <a:r>
              <a:rPr lang="es-PE" sz="2400" dirty="0"/>
              <a:t>El equipo articulado está conformado por especialistas de las direcciones de DIGEBR, DES, DISER, DEIB, DIFODS, DEBA, DEFID*, DEBE.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Un representante de cada dirección ha conformado un equipo central para la toma de decisiones, las cuales luego eran socializadas y consensuadas con todos los especialistas involucrados. </a:t>
            </a:r>
          </a:p>
          <a:p>
            <a:pPr algn="just"/>
            <a:endParaRPr lang="es-PE" sz="2400" dirty="0"/>
          </a:p>
          <a:p>
            <a:pPr marL="571500" indent="-571500" algn="just">
              <a:buFont typeface="Arial" panose="020B0604020202020204" pitchFamily="34" charset="0"/>
              <a:buChar char="•"/>
            </a:pPr>
            <a:r>
              <a:rPr lang="es-PE" sz="2400" dirty="0"/>
              <a:t>Se ha conformado tres equipos de trabajo: Ciclo VI: 1° y 2°, Ciclo VII: 3° y 4° Ciclo VII: 5to grado, con representantes de DES,DISER, DEIB, DIFODS, DEBA (en 5to) y DEBE (en un ciclo). Los especialistas son de diversas áreas y de todos los medios. Así mismo se cuenta con responsables de DES-DISER de cada ciclo  para asegurar la pluralidad de aportes y organización para la construcción.</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El equipo articulado ha consensuado contar con la misma temporalidad y la misma situación (ex eje), las competencias en lo posible y los enfoques en todo el nivel secundaria. Estas experiencias luego son concretadas por los equipos de trabajo de los ciclos. </a:t>
            </a:r>
          </a:p>
          <a:p>
            <a:pPr algn="just"/>
            <a:endParaRPr lang="es-PE" sz="2400" dirty="0"/>
          </a:p>
          <a:p>
            <a:pPr marL="571500" indent="-571500" algn="just">
              <a:buFont typeface="Arial" panose="020B0604020202020204" pitchFamily="34" charset="0"/>
              <a:buChar char="•"/>
            </a:pPr>
            <a:r>
              <a:rPr lang="es-PE" sz="2400" dirty="0"/>
              <a:t>Se realizó una reunión general para compartir los acuerdos del equipo articulado y se organizó la distribución temporal de cada una de las experiencias de aprendizaje a lo largo del periodo lectivo respetando la calendarización de actividades establecidas en la RVM </a:t>
            </a:r>
            <a:r>
              <a:rPr lang="es-PE" sz="2400" dirty="0" err="1"/>
              <a:t>N.°</a:t>
            </a:r>
            <a:r>
              <a:rPr lang="es-PE" sz="2400" dirty="0"/>
              <a:t> 273-2020-Minedu.</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Se analizó el primer abordaje de las situaciones a partir de la aproximación de las necesidades de aprendizaje de las y los adolescentes  en el actual contexto y considerando  el proceso de consolidación de los aprendizajes 2020 en el 2021.</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Luego, los equipos de trabajo se organizaron para especificar el abordaje de las situaciones en un determinado ciclo que sirvió como referente para establecer las situaciones en los otros ciclos.</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Se realizaron tres reuniones generales  para la puesta  en común de las situaciones propuestas para ser retroalimentadas y establecer acuerdos.</a:t>
            </a:r>
          </a:p>
          <a:p>
            <a:pPr marL="571500" indent="-571500" algn="just">
              <a:buFont typeface="Arial" panose="020B0604020202020204" pitchFamily="34" charset="0"/>
              <a:buChar char="•"/>
            </a:pPr>
            <a:r>
              <a:rPr lang="es-PE" sz="2400" dirty="0"/>
              <a:t>Los  equipos de trabajo se reunieron para implementar las mejoras y han registrado la planificación en dos drive: planificación y de competencias.</a:t>
            </a:r>
          </a:p>
          <a:p>
            <a:pPr algn="just"/>
            <a:endParaRPr lang="es-PE" sz="2400" dirty="0"/>
          </a:p>
          <a:p>
            <a:pPr marL="571500" indent="-571500" algn="just">
              <a:buFont typeface="Arial" panose="020B0604020202020204" pitchFamily="34" charset="0"/>
              <a:buChar char="•"/>
            </a:pPr>
            <a:r>
              <a:rPr lang="es-PE" sz="2400" dirty="0"/>
              <a:t>Este proceso participativo de construcción de la experiencia ha sido reflexionada y enriquecida desde las diversas perspectivas de los equipos de las direcciones de línea tanto los que elaboran los recursos para el estudiante como los que elaboran las orientaciones para los docentes. </a:t>
            </a:r>
            <a:endParaRPr lang="es-PE" dirty="0"/>
          </a:p>
        </p:txBody>
      </p:sp>
    </p:spTree>
    <p:extLst>
      <p:ext uri="{BB962C8B-B14F-4D97-AF65-F5344CB8AC3E}">
        <p14:creationId xmlns:p14="http://schemas.microsoft.com/office/powerpoint/2010/main" val="37125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Proceso de construcción de la planificación anual</a:t>
            </a:r>
          </a:p>
        </p:txBody>
      </p:sp>
      <p:sp>
        <p:nvSpPr>
          <p:cNvPr id="3" name="Marcador de contenido 2"/>
          <p:cNvSpPr>
            <a:spLocks noGrp="1"/>
          </p:cNvSpPr>
          <p:nvPr>
            <p:ph idx="1"/>
          </p:nvPr>
        </p:nvSpPr>
        <p:spPr/>
        <p:txBody>
          <a:bodyPr>
            <a:normAutofit fontScale="85000" lnSpcReduction="20000"/>
          </a:bodyPr>
          <a:lstStyle/>
          <a:p>
            <a:r>
              <a:rPr lang="es-MX" dirty="0"/>
              <a:t>Reunión de </a:t>
            </a:r>
            <a:r>
              <a:rPr lang="es-MX" u="sng" dirty="0"/>
              <a:t>coordinación</a:t>
            </a:r>
            <a:r>
              <a:rPr lang="es-MX" dirty="0"/>
              <a:t> entre las direcciones liderado por EBR.</a:t>
            </a:r>
          </a:p>
          <a:p>
            <a:r>
              <a:rPr lang="es-MX" dirty="0"/>
              <a:t>Reunión de </a:t>
            </a:r>
            <a:r>
              <a:rPr lang="es-MX" u="sng" dirty="0"/>
              <a:t>presentación de </a:t>
            </a:r>
            <a:r>
              <a:rPr lang="es-MX" u="sng" dirty="0" err="1"/>
              <a:t>AeC</a:t>
            </a:r>
            <a:r>
              <a:rPr lang="es-MX" u="sng" dirty="0"/>
              <a:t> 2021 </a:t>
            </a:r>
            <a:r>
              <a:rPr lang="es-MX" dirty="0"/>
              <a:t>a los equipos pedagógicos.</a:t>
            </a:r>
          </a:p>
          <a:p>
            <a:r>
              <a:rPr lang="es-MX" u="sng" dirty="0"/>
              <a:t>Organización</a:t>
            </a:r>
            <a:r>
              <a:rPr lang="es-MX" dirty="0"/>
              <a:t> por equipos de trabajo. (VI: 1° y 2°, VII: 3° y 4°y 5to ciclo)</a:t>
            </a:r>
          </a:p>
          <a:p>
            <a:r>
              <a:rPr lang="es-MX" dirty="0"/>
              <a:t>Se </a:t>
            </a:r>
            <a:r>
              <a:rPr lang="es-MX" u="sng" dirty="0"/>
              <a:t>consensuaron las situaciones </a:t>
            </a:r>
            <a:r>
              <a:rPr lang="es-MX" dirty="0"/>
              <a:t>(ejes) y la temporalidad para todo el periodo lectivo.</a:t>
            </a:r>
          </a:p>
          <a:p>
            <a:r>
              <a:rPr lang="es-MX" dirty="0"/>
              <a:t>Se </a:t>
            </a:r>
            <a:r>
              <a:rPr lang="es-MX" u="sng" dirty="0"/>
              <a:t>describieron de manera general </a:t>
            </a:r>
            <a:r>
              <a:rPr lang="es-MX" dirty="0"/>
              <a:t>las propuestas de experiencias de aprendizaje por cada situación para luego ser socializado, validados y determinar las competencias y enfoques.</a:t>
            </a:r>
          </a:p>
          <a:p>
            <a:r>
              <a:rPr lang="es-MX" dirty="0"/>
              <a:t>Cada equipo de trabajo realizaron la </a:t>
            </a:r>
            <a:r>
              <a:rPr lang="es-MX" u="sng" dirty="0"/>
              <a:t>adecuación de las descripciones </a:t>
            </a:r>
            <a:r>
              <a:rPr lang="es-MX" dirty="0"/>
              <a:t>de las experiencias de acuerdo a las características de los estudiantes del ciclo.</a:t>
            </a:r>
          </a:p>
          <a:p>
            <a:r>
              <a:rPr lang="es-MX" u="sng" dirty="0"/>
              <a:t>Socialización en plenaria del avance </a:t>
            </a:r>
            <a:r>
              <a:rPr lang="es-MX" dirty="0"/>
              <a:t>de los productos de cada ciclo para consolidar la matriz final.</a:t>
            </a:r>
          </a:p>
        </p:txBody>
      </p:sp>
    </p:spTree>
    <p:extLst>
      <p:ext uri="{BB962C8B-B14F-4D97-AF65-F5344CB8AC3E}">
        <p14:creationId xmlns:p14="http://schemas.microsoft.com/office/powerpoint/2010/main" val="313935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 xmlns:a16="http://schemas.microsoft.com/office/drawing/2014/main" id="{E1E8A2AB-DED3-4119-B179-71FEF4C97849}"/>
              </a:ext>
            </a:extLst>
          </p:cNvPr>
          <p:cNvGraphicFramePr>
            <a:graphicFrameLocks noGrp="1"/>
          </p:cNvGraphicFramePr>
          <p:nvPr/>
        </p:nvGraphicFramePr>
        <p:xfrm>
          <a:off x="2675061" y="688913"/>
          <a:ext cx="6221289" cy="5139949"/>
        </p:xfrm>
        <a:graphic>
          <a:graphicData uri="http://schemas.openxmlformats.org/drawingml/2006/table">
            <a:tbl>
              <a:tblPr firstRow="1" bandRow="1">
                <a:tableStyleId>{5FD0F851-EC5A-4D38-B0AD-8093EC10F338}</a:tableStyleId>
              </a:tblPr>
              <a:tblGrid>
                <a:gridCol w="855783">
                  <a:extLst>
                    <a:ext uri="{9D8B030D-6E8A-4147-A177-3AD203B41FA5}">
                      <a16:colId xmlns="" xmlns:a16="http://schemas.microsoft.com/office/drawing/2014/main" val="660568272"/>
                    </a:ext>
                  </a:extLst>
                </a:gridCol>
                <a:gridCol w="1806618">
                  <a:extLst>
                    <a:ext uri="{9D8B030D-6E8A-4147-A177-3AD203B41FA5}">
                      <a16:colId xmlns="" xmlns:a16="http://schemas.microsoft.com/office/drawing/2014/main" val="1332692594"/>
                    </a:ext>
                  </a:extLst>
                </a:gridCol>
                <a:gridCol w="1933044">
                  <a:extLst>
                    <a:ext uri="{9D8B030D-6E8A-4147-A177-3AD203B41FA5}">
                      <a16:colId xmlns="" xmlns:a16="http://schemas.microsoft.com/office/drawing/2014/main" val="909678260"/>
                    </a:ext>
                  </a:extLst>
                </a:gridCol>
                <a:gridCol w="1625844">
                  <a:extLst>
                    <a:ext uri="{9D8B030D-6E8A-4147-A177-3AD203B41FA5}">
                      <a16:colId xmlns="" xmlns:a16="http://schemas.microsoft.com/office/drawing/2014/main" val="430145078"/>
                    </a:ext>
                  </a:extLst>
                </a:gridCol>
              </a:tblGrid>
              <a:tr h="361545">
                <a:tc gridSpan="4">
                  <a:txBody>
                    <a:bodyPr/>
                    <a:lstStyle/>
                    <a:p>
                      <a:pPr algn="ctr"/>
                      <a:r>
                        <a:rPr lang="es-PE" dirty="0"/>
                        <a:t>Calendarización</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extLst>
                  <a:ext uri="{0D108BD9-81ED-4DB2-BD59-A6C34878D82A}">
                    <a16:rowId xmlns="" xmlns:a16="http://schemas.microsoft.com/office/drawing/2014/main" val="4220412074"/>
                  </a:ext>
                </a:extLst>
              </a:tr>
              <a:tr h="361846">
                <a:tc>
                  <a:txBody>
                    <a:bodyPr/>
                    <a:lstStyle/>
                    <a:p>
                      <a:pPr algn="ctr"/>
                      <a:r>
                        <a:rPr lang="es-PE" dirty="0" err="1"/>
                        <a:t>EdA</a:t>
                      </a:r>
                      <a:r>
                        <a:rPr lang="es-PE" dirty="0"/>
                        <a:t> 1</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05 de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23 de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1611899616"/>
                  </a:ext>
                </a:extLst>
              </a:tr>
              <a:tr h="361846">
                <a:tc>
                  <a:txBody>
                    <a:bodyPr/>
                    <a:lstStyle/>
                    <a:p>
                      <a:pPr algn="ctr"/>
                      <a:r>
                        <a:rPr lang="es-PE" dirty="0" err="1"/>
                        <a:t>EdA</a:t>
                      </a:r>
                      <a:r>
                        <a:rPr lang="es-PE" dirty="0"/>
                        <a:t> 2</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26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14 de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727679527"/>
                  </a:ext>
                </a:extLst>
              </a:tr>
              <a:tr h="309307">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17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24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368820361"/>
                  </a:ext>
                </a:extLst>
              </a:tr>
              <a:tr h="361846">
                <a:tc>
                  <a:txBody>
                    <a:bodyPr/>
                    <a:lstStyle/>
                    <a:p>
                      <a:pPr algn="ctr"/>
                      <a:r>
                        <a:rPr lang="es-PE" dirty="0" err="1"/>
                        <a:t>EdA</a:t>
                      </a:r>
                      <a:r>
                        <a:rPr lang="es-PE" dirty="0"/>
                        <a:t> 3</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 24 de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18 junio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04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4135602375"/>
                  </a:ext>
                </a:extLst>
              </a:tr>
              <a:tr h="0">
                <a:tc>
                  <a:txBody>
                    <a:bodyPr/>
                    <a:lstStyle/>
                    <a:p>
                      <a:pPr algn="ctr"/>
                      <a:r>
                        <a:rPr lang="es-PE" dirty="0" err="1"/>
                        <a:t>EdA</a:t>
                      </a:r>
                      <a:r>
                        <a:rPr lang="es-PE" dirty="0"/>
                        <a:t> 4</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21 junio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 23 julio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05 semanas </a:t>
                      </a:r>
                      <a:r>
                        <a:rPr lang="es-PE" dirty="0">
                          <a:solidFill>
                            <a:srgbClr val="FF0000"/>
                          </a:solidFill>
                        </a:rPr>
                        <a:t>2f</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1785219731"/>
                  </a:ext>
                </a:extLst>
              </a:tr>
              <a:tr h="363782">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26 julio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06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788393449"/>
                  </a:ext>
                </a:extLst>
              </a:tr>
              <a:tr h="361846">
                <a:tc>
                  <a:txBody>
                    <a:bodyPr/>
                    <a:lstStyle/>
                    <a:p>
                      <a:pPr algn="ctr"/>
                      <a:r>
                        <a:rPr lang="es-PE" dirty="0" err="1"/>
                        <a:t>EdA</a:t>
                      </a:r>
                      <a:r>
                        <a:rPr lang="es-PE" dirty="0"/>
                        <a:t> 5</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09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27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86050272"/>
                  </a:ext>
                </a:extLst>
              </a:tr>
              <a:tr h="361846">
                <a:tc>
                  <a:txBody>
                    <a:bodyPr/>
                    <a:lstStyle/>
                    <a:p>
                      <a:pPr algn="ctr"/>
                      <a:r>
                        <a:rPr lang="es-PE" dirty="0" err="1"/>
                        <a:t>EdA</a:t>
                      </a:r>
                      <a:r>
                        <a:rPr lang="es-PE" dirty="0"/>
                        <a:t> 6</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30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17 setiembre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437400828"/>
                  </a:ext>
                </a:extLst>
              </a:tr>
              <a:tr h="361846">
                <a:tc>
                  <a:txBody>
                    <a:bodyPr/>
                    <a:lstStyle/>
                    <a:p>
                      <a:pPr algn="ctr"/>
                      <a:r>
                        <a:rPr lang="es-PE" dirty="0" err="1"/>
                        <a:t>EdA</a:t>
                      </a:r>
                      <a:r>
                        <a:rPr lang="es-PE" dirty="0"/>
                        <a:t> 7</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20 setiembre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08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2961434951"/>
                  </a:ext>
                </a:extLst>
              </a:tr>
              <a:tr h="366822">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11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15 octubre </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36230282"/>
                  </a:ext>
                </a:extLst>
              </a:tr>
              <a:tr h="384007">
                <a:tc>
                  <a:txBody>
                    <a:bodyPr/>
                    <a:lstStyle/>
                    <a:p>
                      <a:pPr algn="ctr"/>
                      <a:r>
                        <a:rPr lang="es-PE" dirty="0" err="1"/>
                        <a:t>EdA</a:t>
                      </a:r>
                      <a:r>
                        <a:rPr lang="es-PE" dirty="0"/>
                        <a:t> 8</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18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12 noviembre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04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1381187661"/>
                  </a:ext>
                </a:extLst>
              </a:tr>
              <a:tr h="361846">
                <a:tc>
                  <a:txBody>
                    <a:bodyPr/>
                    <a:lstStyle/>
                    <a:p>
                      <a:pPr algn="ctr"/>
                      <a:r>
                        <a:rPr lang="es-PE" dirty="0" err="1"/>
                        <a:t>EdA</a:t>
                      </a:r>
                      <a:r>
                        <a:rPr lang="es-PE" dirty="0"/>
                        <a:t> 9</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15 noviembre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17 diciembre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05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168342477"/>
                  </a:ext>
                </a:extLst>
              </a:tr>
              <a:tr h="361846">
                <a:tc gridSpan="3">
                  <a:txBody>
                    <a:bodyPr/>
                    <a:lstStyle/>
                    <a:p>
                      <a:pPr algn="ctr"/>
                      <a:r>
                        <a:rPr lang="es-PE" dirty="0"/>
                        <a:t>Total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hMerge="1">
                  <a:txBody>
                    <a:bodyPr/>
                    <a:lstStyle/>
                    <a:p>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a:txBody>
                    <a:bodyPr/>
                    <a:lstStyle/>
                    <a:p>
                      <a:r>
                        <a:rPr lang="es-PE" dirty="0">
                          <a:solidFill>
                            <a:schemeClr val="tx1"/>
                          </a:solidFill>
                        </a:rPr>
                        <a:t>33 semanas </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 xmlns:a16="http://schemas.microsoft.com/office/drawing/2014/main" val="951611303"/>
                  </a:ext>
                </a:extLst>
              </a:tr>
            </a:tbl>
          </a:graphicData>
        </a:graphic>
      </p:graphicFrame>
    </p:spTree>
    <p:extLst>
      <p:ext uri="{BB962C8B-B14F-4D97-AF65-F5344CB8AC3E}">
        <p14:creationId xmlns:p14="http://schemas.microsoft.com/office/powerpoint/2010/main" val="391309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319821" y="615566"/>
          <a:ext cx="10989679" cy="5568609"/>
        </p:xfrm>
        <a:graphic>
          <a:graphicData uri="http://schemas.openxmlformats.org/drawingml/2006/table">
            <a:tbl>
              <a:tblPr firstRow="1" bandRow="1">
                <a:tableStyleId>{5C22544A-7EE6-4342-B048-85BDC9FD1C3A}</a:tableStyleId>
              </a:tblPr>
              <a:tblGrid>
                <a:gridCol w="7608275">
                  <a:extLst>
                    <a:ext uri="{9D8B030D-6E8A-4147-A177-3AD203B41FA5}">
                      <a16:colId xmlns="" xmlns:a16="http://schemas.microsoft.com/office/drawing/2014/main" val="739573855"/>
                    </a:ext>
                  </a:extLst>
                </a:gridCol>
                <a:gridCol w="1066196">
                  <a:extLst>
                    <a:ext uri="{9D8B030D-6E8A-4147-A177-3AD203B41FA5}">
                      <a16:colId xmlns="" xmlns:a16="http://schemas.microsoft.com/office/drawing/2014/main" val="3729039470"/>
                    </a:ext>
                  </a:extLst>
                </a:gridCol>
                <a:gridCol w="1180477">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t>Primer  Semestre (05 abril al 23 julio)</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825262">
                <a:tc>
                  <a:txBody>
                    <a:bodyPr/>
                    <a:lstStyle/>
                    <a:p>
                      <a:r>
                        <a:rPr lang="es-MX" dirty="0"/>
                        <a:t>Construye su identidad.</a:t>
                      </a:r>
                    </a:p>
                    <a:p>
                      <a:r>
                        <a:rPr lang="es-MX" dirty="0"/>
                        <a:t>Convive y participa democráticamente en la búsqueda del bien común.</a:t>
                      </a:r>
                    </a:p>
                  </a:txBody>
                  <a:tcPr/>
                </a:tc>
                <a:tc>
                  <a:txBody>
                    <a:bodyPr/>
                    <a:lstStyle/>
                    <a:p>
                      <a:endParaRPr lang="es-PE" dirty="0"/>
                    </a:p>
                  </a:txBody>
                  <a:tcPr/>
                </a:tc>
                <a:tc>
                  <a:txBody>
                    <a:bodyPr/>
                    <a:lstStyle/>
                    <a:p>
                      <a:endParaRPr lang="es-PE"/>
                    </a:p>
                  </a:txBody>
                  <a:tcPr/>
                </a:tc>
                <a:tc>
                  <a:txBody>
                    <a:bodyPr/>
                    <a:lstStyle/>
                    <a:p>
                      <a:endParaRPr lang="es-PE"/>
                    </a:p>
                  </a:txBody>
                  <a:tcPr/>
                </a:tc>
                <a:extLst>
                  <a:ext uri="{0D108BD9-81ED-4DB2-BD59-A6C34878D82A}">
                    <a16:rowId xmlns="" xmlns:a16="http://schemas.microsoft.com/office/drawing/2014/main" val="2404206586"/>
                  </a:ext>
                </a:extLst>
              </a:tr>
              <a:tr h="968933">
                <a:tc>
                  <a:txBody>
                    <a:bodyPr/>
                    <a:lstStyle/>
                    <a:p>
                      <a:r>
                        <a:rPr lang="es-MX" dirty="0"/>
                        <a:t>Construye interpretaciones históricas.</a:t>
                      </a:r>
                    </a:p>
                    <a:p>
                      <a:r>
                        <a:rPr lang="es-MX" dirty="0"/>
                        <a:t>Gestiona responsablemente el espacio y el ambiente.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Gestiona responsablemente los recursos económicos</a:t>
                      </a:r>
                    </a:p>
                  </a:txBody>
                  <a:tcPr/>
                </a:tc>
                <a:tc>
                  <a:txBody>
                    <a:bodyPr/>
                    <a:lstStyle/>
                    <a:p>
                      <a:endParaRPr lang="es-PE" dirty="0"/>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399066433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340694359"/>
                  </a:ext>
                </a:extLst>
              </a:tr>
              <a:tr h="378447">
                <a:tc>
                  <a:txBody>
                    <a:bodyPr/>
                    <a:lstStyle/>
                    <a:p>
                      <a:r>
                        <a:rPr lang="es-MX" dirty="0"/>
                        <a:t>Se comunica oralmente en castellano como segunda lengua.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castellano como segunda.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castellano como segunda.</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3037485742"/>
                  </a:ext>
                </a:extLst>
              </a:tr>
              <a:tr h="378447">
                <a:tc>
                  <a:txBody>
                    <a:bodyPr/>
                    <a:lstStyle/>
                    <a:p>
                      <a:r>
                        <a:rPr lang="es-MX" dirty="0"/>
                        <a:t>Resuelve problemas de cantidad.</a:t>
                      </a:r>
                    </a:p>
                    <a:p>
                      <a:r>
                        <a:rPr lang="es-MX" dirty="0"/>
                        <a:t>Resuelve problemas de regularidad, equivalencia y cambio.</a:t>
                      </a:r>
                    </a:p>
                    <a:p>
                      <a:r>
                        <a:rPr lang="es-MX" dirty="0">
                          <a:solidFill>
                            <a:schemeClr val="tx2">
                              <a:lumMod val="75000"/>
                            </a:schemeClr>
                          </a:solidFill>
                        </a:rPr>
                        <a:t>Resuelve problemas de gestión de datos e incertidumbre.*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rPr>
                        <a:t>Resuelve problemas de forma, movimiento y localización.</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0004"/>
                  </a:ext>
                </a:extLst>
              </a:tr>
              <a:tr h="378447">
                <a:tc>
                  <a:txBody>
                    <a:bodyPr/>
                    <a:lstStyle/>
                    <a:p>
                      <a:endParaRPr lang="es-MX"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6049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 xmlns:a16="http://schemas.microsoft.com/office/drawing/2014/main" id="{38792056-0EDB-40AD-92EB-F75DE3A0F5FD}"/>
              </a:ext>
            </a:extLst>
          </p:cNvPr>
          <p:cNvGraphicFramePr>
            <a:graphicFrameLocks noGrp="1"/>
          </p:cNvGraphicFramePr>
          <p:nvPr>
            <p:extLst>
              <p:ext uri="{D42A27DB-BD31-4B8C-83A1-F6EECF244321}">
                <p14:modId xmlns:p14="http://schemas.microsoft.com/office/powerpoint/2010/main" val="1338740594"/>
              </p:ext>
            </p:extLst>
          </p:nvPr>
        </p:nvGraphicFramePr>
        <p:xfrm>
          <a:off x="319821" y="615566"/>
          <a:ext cx="10989679" cy="3748141"/>
        </p:xfrm>
        <a:graphic>
          <a:graphicData uri="http://schemas.openxmlformats.org/drawingml/2006/table">
            <a:tbl>
              <a:tblPr firstRow="1" bandRow="1">
                <a:tableStyleId>{5C22544A-7EE6-4342-B048-85BDC9FD1C3A}</a:tableStyleId>
              </a:tblPr>
              <a:tblGrid>
                <a:gridCol w="8309829">
                  <a:extLst>
                    <a:ext uri="{9D8B030D-6E8A-4147-A177-3AD203B41FA5}">
                      <a16:colId xmlns="" xmlns:a16="http://schemas.microsoft.com/office/drawing/2014/main" val="739573855"/>
                    </a:ext>
                  </a:extLst>
                </a:gridCol>
                <a:gridCol w="666750">
                  <a:extLst>
                    <a:ext uri="{9D8B030D-6E8A-4147-A177-3AD203B41FA5}">
                      <a16:colId xmlns="" xmlns:a16="http://schemas.microsoft.com/office/drawing/2014/main" val="3729039470"/>
                    </a:ext>
                  </a:extLst>
                </a:gridCol>
                <a:gridCol w="878369">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t>Primer  Semestre (05 abril al 23 julio)</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406162">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solidFill>
                            <a:schemeClr val="bg2">
                              <a:lumMod val="25000"/>
                            </a:schemeClr>
                          </a:solidFill>
                        </a:rPr>
                        <a:t>Diseña y construye soluciones tecnológicas para resolver problemas de su entorno</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495854960"/>
                  </a:ext>
                </a:extLst>
              </a:tr>
              <a:tr h="406162">
                <a:tc>
                  <a:txBody>
                    <a:bodyPr/>
                    <a:lstStyle/>
                    <a:p>
                      <a:r>
                        <a:rPr lang="es-MX" dirty="0"/>
                        <a:t>Gestiona </a:t>
                      </a:r>
                      <a:r>
                        <a:rPr lang="es-PE" sz="1800" b="0" i="0" kern="1200" dirty="0">
                          <a:solidFill>
                            <a:schemeClr val="dk1"/>
                          </a:solidFill>
                          <a:effectLst/>
                          <a:latin typeface="+mn-lt"/>
                          <a:ea typeface="+mn-ea"/>
                          <a:cs typeface="+mn-cs"/>
                        </a:rPr>
                        <a:t>proyectos de emprendimiento económico o social.</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2967307900"/>
                  </a:ext>
                </a:extLst>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inglés como lengua extranjera.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inglés como lengua extranjera</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1908857816"/>
                  </a:ext>
                </a:extLst>
              </a:tr>
              <a:tr h="681990">
                <a:tc>
                  <a:txBody>
                    <a:bodyPr/>
                    <a:lstStyle/>
                    <a:p>
                      <a:r>
                        <a:rPr lang="es-ES" sz="1800" b="0" i="0" kern="1200" dirty="0">
                          <a:solidFill>
                            <a:schemeClr val="dk1"/>
                          </a:solidFill>
                          <a:effectLst/>
                          <a:latin typeface="+mn-lt"/>
                          <a:ea typeface="+mn-ea"/>
                          <a:cs typeface="+mn-cs"/>
                        </a:rPr>
                        <a:t>Gestiona su aprendizaje de manera autónoma.                                                           </a:t>
                      </a:r>
                    </a:p>
                    <a:p>
                      <a:r>
                        <a:rPr lang="es-ES" sz="1800" b="0" i="0" kern="1200" dirty="0">
                          <a:solidFill>
                            <a:schemeClr val="dk1"/>
                          </a:solidFill>
                          <a:effectLst/>
                          <a:latin typeface="+mn-lt"/>
                          <a:ea typeface="+mn-ea"/>
                          <a:cs typeface="+mn-cs"/>
                        </a:rPr>
                        <a:t>Se desenvuelve en entornos virtuales generados por las TIC.</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1722474201"/>
                  </a:ext>
                </a:extLst>
              </a:tr>
              <a:tr h="378447">
                <a:tc>
                  <a:txBody>
                    <a:bodyPr/>
                    <a:lstStyle/>
                    <a:p>
                      <a:r>
                        <a:rPr lang="es-PE" dirty="0"/>
                        <a:t>Tutoría: dimensión personal, dimensión social y dimensión de los aprendizajes</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340694359"/>
                  </a:ext>
                </a:extLst>
              </a:tr>
            </a:tbl>
          </a:graphicData>
        </a:graphic>
      </p:graphicFrame>
    </p:spTree>
    <p:extLst>
      <p:ext uri="{BB962C8B-B14F-4D97-AF65-F5344CB8AC3E}">
        <p14:creationId xmlns:p14="http://schemas.microsoft.com/office/powerpoint/2010/main" val="14174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 xmlns:a16="http://schemas.microsoft.com/office/drawing/2014/main" id="{41EAC668-7870-4094-A992-9726C311954A}"/>
              </a:ext>
            </a:extLst>
          </p:cNvPr>
          <p:cNvGraphicFramePr>
            <a:graphicFrameLocks noGrp="1"/>
          </p:cNvGraphicFramePr>
          <p:nvPr/>
        </p:nvGraphicFramePr>
        <p:xfrm>
          <a:off x="530781" y="799289"/>
          <a:ext cx="10912282" cy="5703261"/>
        </p:xfrm>
        <a:graphic>
          <a:graphicData uri="http://schemas.openxmlformats.org/drawingml/2006/table">
            <a:tbl>
              <a:tblPr firstRow="1" bandRow="1">
                <a:tableStyleId>{5C22544A-7EE6-4342-B048-85BDC9FD1C3A}</a:tableStyleId>
              </a:tblPr>
              <a:tblGrid>
                <a:gridCol w="1715325">
                  <a:extLst>
                    <a:ext uri="{9D8B030D-6E8A-4147-A177-3AD203B41FA5}">
                      <a16:colId xmlns="" xmlns:a16="http://schemas.microsoft.com/office/drawing/2014/main" val="3191230339"/>
                    </a:ext>
                  </a:extLst>
                </a:gridCol>
                <a:gridCol w="9196957">
                  <a:extLst>
                    <a:ext uri="{9D8B030D-6E8A-4147-A177-3AD203B41FA5}">
                      <a16:colId xmlns="" xmlns:a16="http://schemas.microsoft.com/office/drawing/2014/main" val="1345569950"/>
                    </a:ext>
                  </a:extLst>
                </a:gridCol>
              </a:tblGrid>
              <a:tr h="19090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Salud y conservación ambiental</a:t>
                      </a:r>
                      <a:r>
                        <a:rPr lang="es-PE" sz="1600" kern="1200" dirty="0">
                          <a:solidFill>
                            <a:schemeClr val="dk1"/>
                          </a:solidFill>
                          <a:effectLst/>
                          <a:latin typeface="+mn-lt"/>
                          <a:ea typeface="+mn-ea"/>
                          <a:cs typeface="+mn-cs"/>
                        </a:rPr>
                        <a:t> </a:t>
                      </a:r>
                    </a:p>
                    <a:p>
                      <a:pPr algn="just"/>
                      <a:endParaRPr lang="es-PE" sz="1600"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promover la salud desde una mirada integral, entendiéndola como un equilibrio del bienestar físico, mental, emocional y social; considerando también las relaciones y el equilibrio entre los seres que habitan en el planeta desde una mirada de sostenibilidad ambiental, en el marco del buen vivir. Además, la salud es asumida también como un derecho que debe ser garantizado por el Estado en un marco de equidad.</a:t>
                      </a:r>
                    </a:p>
                    <a:p>
                      <a:pPr algn="just"/>
                      <a:r>
                        <a:rPr lang="es-PE" sz="1600" b="0" kern="1200" dirty="0">
                          <a:solidFill>
                            <a:schemeClr val="dk1"/>
                          </a:solidFill>
                          <a:effectLst/>
                          <a:latin typeface="+mn-lt"/>
                          <a:ea typeface="+mn-ea"/>
                          <a:cs typeface="+mn-cs"/>
                        </a:rPr>
                        <a:t>Así también, la salud desde una perspectiva que incluya y articule los diferentes tipos de conocimiento, cosmovisiones y saberes de los pueblos indígenas y originarios, que permita entender la salud desde una perspectiva colectiva, estar bien en comunidad, la práctica de la salud intercultural.</a:t>
                      </a:r>
                    </a:p>
                  </a:txBody>
                  <a:tcPr>
                    <a:solidFill>
                      <a:schemeClr val="accent3">
                        <a:lumMod val="20000"/>
                        <a:lumOff val="80000"/>
                      </a:schemeClr>
                    </a:solidFill>
                  </a:tcPr>
                </a:tc>
                <a:extLst>
                  <a:ext uri="{0D108BD9-81ED-4DB2-BD59-A6C34878D82A}">
                    <a16:rowId xmlns="" xmlns:a16="http://schemas.microsoft.com/office/drawing/2014/main" val="2641423778"/>
                  </a:ext>
                </a:extLst>
              </a:tr>
              <a:tr h="16810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Ciudadanía y convivencia en la diversidad </a:t>
                      </a:r>
                      <a:endParaRPr lang="es-PE" sz="1600" kern="1200" dirty="0">
                        <a:solidFill>
                          <a:schemeClr val="dk1"/>
                        </a:solidFill>
                        <a:effectLst/>
                        <a:latin typeface="+mn-lt"/>
                        <a:ea typeface="+mn-ea"/>
                        <a:cs typeface="+mn-cs"/>
                      </a:endParaRPr>
                    </a:p>
                    <a:p>
                      <a:pPr algn="just"/>
                      <a:endParaRPr lang="es-PE" sz="1600" dirty="0"/>
                    </a:p>
                  </a:txBody>
                  <a:tcPr>
                    <a:solidFill>
                      <a:schemeClr val="accent3">
                        <a:lumMod val="20000"/>
                        <a:lumOff val="80000"/>
                      </a:schemeClr>
                    </a:solidFill>
                  </a:tcPr>
                </a:tc>
                <a:tc>
                  <a:txBody>
                    <a:bodyPr/>
                    <a:lstStyle/>
                    <a:p>
                      <a:pPr marL="0" algn="just" defTabSz="914400" rtl="0" eaLnBrk="1" latinLnBrk="0" hangingPunct="1"/>
                      <a:r>
                        <a:rPr lang="es-PE" sz="1600" b="0" kern="1200" dirty="0">
                          <a:solidFill>
                            <a:schemeClr val="dk1"/>
                          </a:solidFill>
                          <a:effectLst/>
                          <a:latin typeface="+mn-lt"/>
                          <a:ea typeface="+mn-ea"/>
                          <a:cs typeface="+mn-cs"/>
                        </a:rPr>
                        <a:t>Las situaciones se orientan a desarrollar la reflexión sobre la ciudadanía comprendida como el conjunto de aspectos vinculados con la defensa de los derechos, la pertenencia a la comunidad afroperuana, a un pueblo indígena, a un territorio o país; así como la manera cómo nos relacionamos en la sociedad, la calidad de las relaciones humanas, la participación en la búsqueda del bien común y del buen vivir, y de una sociedad inclusiva, libre de discriminación y violencia. </a:t>
                      </a:r>
                    </a:p>
                    <a:p>
                      <a:pPr marL="0" algn="just" defTabSz="914400" rtl="0" eaLnBrk="1" latinLnBrk="0" hangingPunct="1"/>
                      <a:r>
                        <a:rPr lang="es-PE" sz="1600" b="0" kern="1200" dirty="0">
                          <a:solidFill>
                            <a:schemeClr val="dk1"/>
                          </a:solidFill>
                          <a:effectLst/>
                          <a:latin typeface="+mn-lt"/>
                          <a:ea typeface="+mn-ea"/>
                          <a:cs typeface="+mn-cs"/>
                        </a:rPr>
                        <a:t>Estas situaciones pueden considerar las dimensiones social, política, económica, histórica, ética, cultural o ambiental; y desarrollarse a nivel local, regional, nacional o global.</a:t>
                      </a:r>
                    </a:p>
                  </a:txBody>
                  <a:tcPr>
                    <a:solidFill>
                      <a:schemeClr val="accent3">
                        <a:lumMod val="20000"/>
                        <a:lumOff val="80000"/>
                      </a:schemeClr>
                    </a:solidFill>
                  </a:tcPr>
                </a:tc>
                <a:extLst>
                  <a:ext uri="{0D108BD9-81ED-4DB2-BD59-A6C34878D82A}">
                    <a16:rowId xmlns="" xmlns:a16="http://schemas.microsoft.com/office/drawing/2014/main" val="2858557662"/>
                  </a:ext>
                </a:extLst>
              </a:tr>
              <a:tr h="18627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Logros y desafíos del país en el bicentenario</a:t>
                      </a:r>
                      <a:r>
                        <a:rPr lang="es-PE" sz="1600" kern="1200" dirty="0">
                          <a:solidFill>
                            <a:schemeClr val="dk1"/>
                          </a:solidFill>
                          <a:effectLst/>
                          <a:latin typeface="+mn-lt"/>
                          <a:ea typeface="+mn-ea"/>
                          <a:cs typeface="+mn-cs"/>
                        </a:rPr>
                        <a:t> </a:t>
                      </a:r>
                    </a:p>
                    <a:p>
                      <a:pPr algn="just"/>
                      <a:endParaRPr lang="es-PE" sz="1600" dirty="0"/>
                    </a:p>
                  </a:txBody>
                  <a:tcPr>
                    <a:solidFill>
                      <a:schemeClr val="accent3">
                        <a:lumMod val="20000"/>
                        <a:lumOff val="80000"/>
                      </a:schemeClr>
                    </a:solidFill>
                  </a:tcPr>
                </a:tc>
                <a:tc>
                  <a:txBody>
                    <a:bodyPr/>
                    <a:lstStyle/>
                    <a:p>
                      <a:pPr marL="0" algn="just" defTabSz="914400" rtl="0" eaLnBrk="1" latinLnBrk="0" hangingPunct="1"/>
                      <a:r>
                        <a:rPr lang="es-PE" sz="1600" b="0" kern="1200" dirty="0">
                          <a:solidFill>
                            <a:schemeClr val="dk1"/>
                          </a:solidFill>
                          <a:effectLst/>
                          <a:latin typeface="+mn-lt"/>
                          <a:ea typeface="+mn-ea"/>
                          <a:cs typeface="+mn-cs"/>
                        </a:rPr>
                        <a:t>Las situaciones se orientan a desarrollar la reflexión desde distintas narrativas o perspectivas, sobre lo que ha significado construir el Perú actual y lo que significa para cada pueblo, comunidad o generación pensar en el futuro desde una mirada común hacia el país que queremos.</a:t>
                      </a:r>
                    </a:p>
                    <a:p>
                      <a:pPr marL="0" algn="just" defTabSz="914400" rtl="0" eaLnBrk="1" latinLnBrk="0" hangingPunct="1"/>
                      <a:r>
                        <a:rPr lang="es-PE" sz="1600" b="0" kern="1200" dirty="0">
                          <a:solidFill>
                            <a:schemeClr val="dk1"/>
                          </a:solidFill>
                          <a:effectLst/>
                          <a:latin typeface="+mn-lt"/>
                          <a:ea typeface="+mn-ea"/>
                          <a:cs typeface="+mn-cs"/>
                        </a:rPr>
                        <a:t>Así también, el reconocimiento de los derechos sociales y culturales a lo largo de la historia republicana y analizar cuál es la situación y las demandas actuales de la ciudadanía (grupos sociales, colectivos, pueblos indígenas u originarios) con perspectiva de un futuro que contribuya a enfrentar los desafíos que tenemos como país diverso.</a:t>
                      </a:r>
                    </a:p>
                  </a:txBody>
                  <a:tcPr>
                    <a:solidFill>
                      <a:schemeClr val="accent3">
                        <a:lumMod val="20000"/>
                        <a:lumOff val="80000"/>
                      </a:schemeClr>
                    </a:solidFill>
                  </a:tcPr>
                </a:tc>
                <a:extLst>
                  <a:ext uri="{0D108BD9-81ED-4DB2-BD59-A6C34878D82A}">
                    <a16:rowId xmlns="" xmlns:a16="http://schemas.microsoft.com/office/drawing/2014/main" val="505632944"/>
                  </a:ext>
                </a:extLst>
              </a:tr>
            </a:tbl>
          </a:graphicData>
        </a:graphic>
      </p:graphicFrame>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136941" y="18418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Situaciones propuestas para el 2021</a:t>
            </a:r>
            <a:endParaRPr lang="es-PE" dirty="0"/>
          </a:p>
        </p:txBody>
      </p:sp>
    </p:spTree>
    <p:extLst>
      <p:ext uri="{BB962C8B-B14F-4D97-AF65-F5344CB8AC3E}">
        <p14:creationId xmlns:p14="http://schemas.microsoft.com/office/powerpoint/2010/main" val="336665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319821" y="615566"/>
          <a:ext cx="10989679" cy="4925367"/>
        </p:xfrm>
        <a:graphic>
          <a:graphicData uri="http://schemas.openxmlformats.org/drawingml/2006/table">
            <a:tbl>
              <a:tblPr firstRow="1" bandRow="1">
                <a:tableStyleId>{5C22544A-7EE6-4342-B048-85BDC9FD1C3A}</a:tableStyleId>
              </a:tblPr>
              <a:tblGrid>
                <a:gridCol w="7608275">
                  <a:extLst>
                    <a:ext uri="{9D8B030D-6E8A-4147-A177-3AD203B41FA5}">
                      <a16:colId xmlns="" xmlns:a16="http://schemas.microsoft.com/office/drawing/2014/main" val="739573855"/>
                    </a:ext>
                  </a:extLst>
                </a:gridCol>
                <a:gridCol w="1066196">
                  <a:extLst>
                    <a:ext uri="{9D8B030D-6E8A-4147-A177-3AD203B41FA5}">
                      <a16:colId xmlns="" xmlns:a16="http://schemas.microsoft.com/office/drawing/2014/main" val="3729039470"/>
                    </a:ext>
                  </a:extLst>
                </a:gridCol>
                <a:gridCol w="1180477">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t>Segundo  Semestre (09 de agosto al 17 de diciembre)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834787">
                <a:tc>
                  <a:txBody>
                    <a:bodyPr/>
                    <a:lstStyle/>
                    <a:p>
                      <a:r>
                        <a:rPr lang="es-MX" dirty="0"/>
                        <a:t>Construye su identidad.</a:t>
                      </a:r>
                    </a:p>
                    <a:p>
                      <a:r>
                        <a:rPr lang="es-MX" dirty="0"/>
                        <a:t>Convive y participa democráticamente en la búsqueda del bien común.</a:t>
                      </a:r>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 xmlns:a16="http://schemas.microsoft.com/office/drawing/2014/main" val="2404206586"/>
                  </a:ext>
                </a:extLst>
              </a:tr>
              <a:tr h="968933">
                <a:tc>
                  <a:txBody>
                    <a:bodyPr/>
                    <a:lstStyle/>
                    <a:p>
                      <a:r>
                        <a:rPr lang="es-MX" dirty="0"/>
                        <a:t>Construye interpretaciones históricas.</a:t>
                      </a:r>
                    </a:p>
                    <a:p>
                      <a:r>
                        <a:rPr lang="es-MX" dirty="0"/>
                        <a:t>Gestiona responsablemente el espacio y el ambiente.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Gestiona responsablemente los recursos económicos</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399066433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340694359"/>
                  </a:ext>
                </a:extLst>
              </a:tr>
              <a:tr h="378447">
                <a:tc>
                  <a:txBody>
                    <a:bodyPr/>
                    <a:lstStyle/>
                    <a:p>
                      <a:r>
                        <a:rPr lang="es-MX" dirty="0"/>
                        <a:t>Se comunica oralmente en castellano como segunda lengua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castellano como segunda.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castellano como segunda.</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3037485742"/>
                  </a:ext>
                </a:extLst>
              </a:tr>
              <a:tr h="378447">
                <a:tc>
                  <a:txBody>
                    <a:bodyPr/>
                    <a:lstStyle/>
                    <a:p>
                      <a:r>
                        <a:rPr lang="es-MX" dirty="0"/>
                        <a:t>Resuelve problemas de regularidad, equivalencia y cambio.</a:t>
                      </a:r>
                    </a:p>
                    <a:p>
                      <a:r>
                        <a:rPr lang="es-MX" dirty="0"/>
                        <a:t>Resuelve problemas de gestión de datos e incertidumbre.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rPr>
                        <a:t>Resuelve problemas de forma, movimiento y localización.</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592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319821" y="615566"/>
          <a:ext cx="10989679" cy="5211181"/>
        </p:xfrm>
        <a:graphic>
          <a:graphicData uri="http://schemas.openxmlformats.org/drawingml/2006/table">
            <a:tbl>
              <a:tblPr firstRow="1" bandRow="1">
                <a:tableStyleId>{5C22544A-7EE6-4342-B048-85BDC9FD1C3A}</a:tableStyleId>
              </a:tblPr>
              <a:tblGrid>
                <a:gridCol w="7928829">
                  <a:extLst>
                    <a:ext uri="{9D8B030D-6E8A-4147-A177-3AD203B41FA5}">
                      <a16:colId xmlns="" xmlns:a16="http://schemas.microsoft.com/office/drawing/2014/main" val="739573855"/>
                    </a:ext>
                  </a:extLst>
                </a:gridCol>
                <a:gridCol w="745642">
                  <a:extLst>
                    <a:ext uri="{9D8B030D-6E8A-4147-A177-3AD203B41FA5}">
                      <a16:colId xmlns="" xmlns:a16="http://schemas.microsoft.com/office/drawing/2014/main" val="3729039470"/>
                    </a:ext>
                  </a:extLst>
                </a:gridCol>
                <a:gridCol w="1180477">
                  <a:extLst>
                    <a:ext uri="{9D8B030D-6E8A-4147-A177-3AD203B41FA5}">
                      <a16:colId xmlns="" xmlns:a16="http://schemas.microsoft.com/office/drawing/2014/main" val="472398292"/>
                    </a:ext>
                  </a:extLst>
                </a:gridCol>
                <a:gridCol w="1134731">
                  <a:extLst>
                    <a:ext uri="{9D8B030D-6E8A-4147-A177-3AD203B41FA5}">
                      <a16:colId xmlns="" xmlns:a16="http://schemas.microsoft.com/office/drawing/2014/main" val="1034214925"/>
                    </a:ext>
                  </a:extLst>
                </a:gridCol>
              </a:tblGrid>
              <a:tr h="378447">
                <a:tc>
                  <a:txBody>
                    <a:bodyPr/>
                    <a:lstStyle/>
                    <a:p>
                      <a:pPr algn="ctr"/>
                      <a:r>
                        <a:rPr lang="es-ES" dirty="0"/>
                        <a:t>Segundo  Semestre (09 de agosto al 17 de diciembre)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406162">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t>Diseña y construye soluciones tecnológicas para resolver problemas de su entorno</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495854960"/>
                  </a:ext>
                </a:extLst>
              </a:tr>
              <a:tr h="406162">
                <a:tc>
                  <a:txBody>
                    <a:bodyPr/>
                    <a:lstStyle/>
                    <a:p>
                      <a:r>
                        <a:rPr lang="es-MX" dirty="0"/>
                        <a:t>Gestiona </a:t>
                      </a:r>
                      <a:r>
                        <a:rPr lang="es-PE" sz="1800" b="0" i="0" kern="1200" dirty="0">
                          <a:solidFill>
                            <a:schemeClr val="dk1"/>
                          </a:solidFill>
                          <a:effectLst/>
                          <a:latin typeface="+mn-lt"/>
                          <a:ea typeface="+mn-ea"/>
                          <a:cs typeface="+mn-cs"/>
                        </a:rPr>
                        <a:t>proyectos de emprendimiento económico o social.</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2967307900"/>
                  </a:ext>
                </a:extLst>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inglés como lengua extranjera.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inglés como lengua extranjera.</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1908857816"/>
                  </a:ext>
                </a:extLst>
              </a:tr>
              <a:tr h="1218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Construye su identidad como persona humana, amada por Dios, digna, libre y trascendente, compartiendo la doctrina de su propia religión, abierto al diálogo con las que le son cercanas.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Asume la experiencia del encuentro personal y comunitario con Dios en su proyecto de vida en coherencia con su creencia religiosa.</a:t>
                      </a:r>
                      <a:endParaRPr lang="es-PE"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2404206586"/>
                  </a:ext>
                </a:extLst>
              </a:tr>
              <a:tr h="681990">
                <a:tc>
                  <a:txBody>
                    <a:bodyPr/>
                    <a:lstStyle/>
                    <a:p>
                      <a:r>
                        <a:rPr lang="es-ES" sz="1800" b="0" i="0" kern="1200" dirty="0">
                          <a:solidFill>
                            <a:schemeClr val="dk1"/>
                          </a:solidFill>
                          <a:effectLst/>
                          <a:latin typeface="+mn-lt"/>
                          <a:ea typeface="+mn-ea"/>
                          <a:cs typeface="+mn-cs"/>
                        </a:rPr>
                        <a:t>Gestiona su aprendizaje de manera autónoma.                                                            </a:t>
                      </a:r>
                    </a:p>
                    <a:p>
                      <a:r>
                        <a:rPr lang="es-ES" sz="1800" b="0" i="0" kern="1200" dirty="0">
                          <a:solidFill>
                            <a:schemeClr val="dk1"/>
                          </a:solidFill>
                          <a:effectLst/>
                          <a:latin typeface="+mn-lt"/>
                          <a:ea typeface="+mn-ea"/>
                          <a:cs typeface="+mn-cs"/>
                        </a:rPr>
                        <a:t>Se desenvuelve en entornos virtuales generados por las TIC.</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 xmlns:a16="http://schemas.microsoft.com/office/drawing/2014/main" val="1722474201"/>
                  </a:ext>
                </a:extLst>
              </a:tr>
              <a:tr h="378447">
                <a:tc>
                  <a:txBody>
                    <a:bodyPr/>
                    <a:lstStyle/>
                    <a:p>
                      <a:r>
                        <a:rPr lang="es-PE" dirty="0"/>
                        <a:t>Tutoría: dimensión persona y dimensión social</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 xmlns:a16="http://schemas.microsoft.com/office/drawing/2014/main" val="1340694359"/>
                  </a:ext>
                </a:extLst>
              </a:tr>
            </a:tbl>
          </a:graphicData>
        </a:graphic>
      </p:graphicFrame>
    </p:spTree>
    <p:extLst>
      <p:ext uri="{BB962C8B-B14F-4D97-AF65-F5344CB8AC3E}">
        <p14:creationId xmlns:p14="http://schemas.microsoft.com/office/powerpoint/2010/main" val="323466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nvGraphicFramePr>
        <p:xfrm>
          <a:off x="530781" y="1266825"/>
          <a:ext cx="11275737" cy="4386850"/>
        </p:xfrm>
        <a:graphic>
          <a:graphicData uri="http://schemas.openxmlformats.org/drawingml/2006/table">
            <a:tbl>
              <a:tblPr>
                <a:tableStyleId>{5C22544A-7EE6-4342-B048-85BDC9FD1C3A}</a:tableStyleId>
              </a:tblPr>
              <a:tblGrid>
                <a:gridCol w="1147099">
                  <a:extLst>
                    <a:ext uri="{9D8B030D-6E8A-4147-A177-3AD203B41FA5}">
                      <a16:colId xmlns="" xmlns:a16="http://schemas.microsoft.com/office/drawing/2014/main" val="20000"/>
                    </a:ext>
                  </a:extLst>
                </a:gridCol>
                <a:gridCol w="2806730">
                  <a:extLst>
                    <a:ext uri="{9D8B030D-6E8A-4147-A177-3AD203B41FA5}">
                      <a16:colId xmlns="" xmlns:a16="http://schemas.microsoft.com/office/drawing/2014/main" val="20001"/>
                    </a:ext>
                  </a:extLst>
                </a:gridCol>
                <a:gridCol w="4928331">
                  <a:extLst>
                    <a:ext uri="{9D8B030D-6E8A-4147-A177-3AD203B41FA5}">
                      <a16:colId xmlns="" xmlns:a16="http://schemas.microsoft.com/office/drawing/2014/main" val="20002"/>
                    </a:ext>
                  </a:extLst>
                </a:gridCol>
                <a:gridCol w="1021977">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501603">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a:effectLst/>
                        </a:rPr>
                        <a:t>Situación (eje)</a:t>
                      </a:r>
                      <a:endParaRPr lang="es-MX" sz="18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a:effectLst/>
                        </a:rPr>
                        <a:t>Título de la experiencia de aprendizaje (provisional)</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a:effectLst/>
                        </a:rPr>
                        <a:t>Duración</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 xmlns:a16="http://schemas.microsoft.com/office/drawing/2014/main" val="10000"/>
                  </a:ext>
                </a:extLst>
              </a:tr>
              <a:tr h="840007">
                <a:tc>
                  <a:txBody>
                    <a:bodyPr/>
                    <a:lstStyle/>
                    <a:p>
                      <a:pPr algn="ctr" fontAlgn="ctr"/>
                      <a:r>
                        <a:rPr lang="es-MX" sz="1800" u="none" strike="noStrike">
                          <a:effectLst/>
                        </a:rPr>
                        <a:t>1</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Ciudadanía y convivencia en la diversidad</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Las elecciones como una oportunidad para reflexionar sobre la participación ciudadana y la convivencia en la diversidad</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05 a 23 de abril</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1"/>
                  </a:ext>
                </a:extLst>
              </a:tr>
              <a:tr h="579299">
                <a:tc>
                  <a:txBody>
                    <a:bodyPr/>
                    <a:lstStyle/>
                    <a:p>
                      <a:pPr algn="ct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Calibri" panose="020F0502020204030204" pitchFamily="34" charset="0"/>
                        </a:rPr>
                        <a:t>Trabajo y emprendimiento en el siglo XXI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el trabajo y emprendimiento con el uso sostenible de nuestros recursos.</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26 de abril al 14 de mayo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2"/>
                  </a:ext>
                </a:extLst>
              </a:tr>
              <a:tr h="562282">
                <a:tc>
                  <a:txBody>
                    <a:bodyPr/>
                    <a:lstStyle/>
                    <a:p>
                      <a:pPr algn="ct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el cuidado de nuestra salud  en armonía con el ambiente para prevenir la TB</a:t>
                      </a:r>
                    </a:p>
                  </a:txBody>
                  <a:tcPr marL="5999" marR="5999" marT="5999" marB="0"/>
                </a:tc>
                <a:tc>
                  <a:txBody>
                    <a:bodyPr/>
                    <a:lstStyle/>
                    <a:p>
                      <a:pPr algn="l" fontAlgn="t"/>
                      <a:r>
                        <a:rPr lang="es-MX" sz="1600" u="none" strike="noStrike" dirty="0">
                          <a:effectLst/>
                        </a:rPr>
                        <a:t>4 semanas </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24 de mayo al 18 de junio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3"/>
                  </a:ext>
                </a:extLst>
              </a:tr>
              <a:tr h="779095">
                <a:tc>
                  <a:txBody>
                    <a:bodyPr/>
                    <a:lstStyle/>
                    <a:p>
                      <a:pPr algn="ct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Logros y desafíos del país en el Bicentenario</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Reconocemos y valoramos los avances y logros obtenidos en nuestro bicentenario</a:t>
                      </a:r>
                    </a:p>
                  </a:txBody>
                  <a:tcPr marL="5999" marR="5999" marT="5999" marB="0"/>
                </a:tc>
                <a:tc>
                  <a:txBody>
                    <a:bodyPr/>
                    <a:lstStyle/>
                    <a:p>
                      <a:pPr algn="l" fontAlgn="t"/>
                      <a:r>
                        <a:rPr lang="es-MX" sz="1600" u="none" strike="noStrike" dirty="0">
                          <a:effectLst/>
                        </a:rPr>
                        <a:t>5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21 de junio al 23 de julio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4"/>
                  </a:ext>
                </a:extLst>
              </a:tr>
              <a:tr h="562282">
                <a:tc>
                  <a:txBody>
                    <a:bodyPr/>
                    <a:lstStyle/>
                    <a:p>
                      <a:pPr algn="ct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Ciudadanía y convivencia en la diversidad</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acciones para una mejor sociedad</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9 al 27 de agosto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5"/>
                  </a:ext>
                </a:extLst>
              </a:tr>
              <a:tr h="562282">
                <a:tc>
                  <a:txBody>
                    <a:bodyPr/>
                    <a:lstStyle/>
                    <a:p>
                      <a:pPr algn="ctr" fontAlgn="ctr"/>
                      <a:r>
                        <a:rPr lang="es-MX" sz="1800" u="none" strike="noStrike" dirty="0">
                          <a:effectLst/>
                        </a:rPr>
                        <a:t>6</a:t>
                      </a:r>
                      <a:endParaRPr lang="es-MX" sz="1800" b="0" i="0" u="none" strike="noStrike" dirty="0">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Fortalecemos el buen uso de la información para estar saludables  y en armonía con el ambiente</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30 agosto al 17 de setiembre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413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26699" y="278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nvGraphicFramePr>
        <p:xfrm>
          <a:off x="319821" y="1962123"/>
          <a:ext cx="11275737" cy="2461803"/>
        </p:xfrm>
        <a:graphic>
          <a:graphicData uri="http://schemas.openxmlformats.org/drawingml/2006/table">
            <a:tbl>
              <a:tblPr>
                <a:tableStyleId>{5C22544A-7EE6-4342-B048-85BDC9FD1C3A}</a:tableStyleId>
              </a:tblPr>
              <a:tblGrid>
                <a:gridCol w="1147099">
                  <a:extLst>
                    <a:ext uri="{9D8B030D-6E8A-4147-A177-3AD203B41FA5}">
                      <a16:colId xmlns="" xmlns:a16="http://schemas.microsoft.com/office/drawing/2014/main" val="20000"/>
                    </a:ext>
                  </a:extLst>
                </a:gridCol>
                <a:gridCol w="2806730">
                  <a:extLst>
                    <a:ext uri="{9D8B030D-6E8A-4147-A177-3AD203B41FA5}">
                      <a16:colId xmlns="" xmlns:a16="http://schemas.microsoft.com/office/drawing/2014/main" val="20001"/>
                    </a:ext>
                  </a:extLst>
                </a:gridCol>
                <a:gridCol w="4928331">
                  <a:extLst>
                    <a:ext uri="{9D8B030D-6E8A-4147-A177-3AD203B41FA5}">
                      <a16:colId xmlns="" xmlns:a16="http://schemas.microsoft.com/office/drawing/2014/main" val="20002"/>
                    </a:ext>
                  </a:extLst>
                </a:gridCol>
                <a:gridCol w="1051859">
                  <a:extLst>
                    <a:ext uri="{9D8B030D-6E8A-4147-A177-3AD203B41FA5}">
                      <a16:colId xmlns="" xmlns:a16="http://schemas.microsoft.com/office/drawing/2014/main" val="20003"/>
                    </a:ext>
                  </a:extLst>
                </a:gridCol>
                <a:gridCol w="1341718">
                  <a:extLst>
                    <a:ext uri="{9D8B030D-6E8A-4147-A177-3AD203B41FA5}">
                      <a16:colId xmlns="" xmlns:a16="http://schemas.microsoft.com/office/drawing/2014/main" val="20004"/>
                    </a:ext>
                  </a:extLst>
                </a:gridCol>
              </a:tblGrid>
              <a:tr h="493086">
                <a:tc>
                  <a:txBody>
                    <a:bodyPr/>
                    <a:lstStyle/>
                    <a:p>
                      <a:pPr algn="ctr" fontAlgn="ctr"/>
                      <a:r>
                        <a:rPr lang="es-MX" sz="1600" u="none" strike="noStrike" dirty="0">
                          <a:effectLst/>
                        </a:rPr>
                        <a:t>Experiencia</a:t>
                      </a:r>
                      <a:endParaRPr lang="es-MX" sz="16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600" u="none" strike="noStrike">
                          <a:effectLst/>
                        </a:rPr>
                        <a:t>Situación (eje)</a:t>
                      </a:r>
                      <a:endParaRPr lang="es-MX" sz="16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600" u="none" strike="noStrike" dirty="0">
                          <a:effectLst/>
                        </a:rPr>
                        <a:t>Título de la experiencia de aprendizaje (provisional)</a:t>
                      </a:r>
                      <a:endParaRPr lang="es-MX" sz="16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600" u="none" strike="noStrike">
                          <a:effectLst/>
                        </a:rPr>
                        <a:t>Duración</a:t>
                      </a:r>
                      <a:endParaRPr lang="es-MX" sz="16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600" u="none" strike="noStrike" dirty="0">
                          <a:effectLst/>
                        </a:rPr>
                        <a:t>Fechas</a:t>
                      </a:r>
                      <a:endParaRPr lang="es-MX" sz="16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 xmlns:a16="http://schemas.microsoft.com/office/drawing/2014/main" val="10000"/>
                  </a:ext>
                </a:extLst>
              </a:tr>
              <a:tr h="408213">
                <a:tc>
                  <a:txBody>
                    <a:bodyPr/>
                    <a:lstStyle/>
                    <a:p>
                      <a:pPr algn="ctr" fontAlgn="ctr"/>
                      <a:r>
                        <a:rPr lang="es-MX" sz="1600" u="none" strike="noStrike" dirty="0">
                          <a:effectLst/>
                        </a:rPr>
                        <a:t>7</a:t>
                      </a:r>
                      <a:endParaRPr lang="es-MX" sz="1600" b="0" i="0" u="none" strike="noStrike" dirty="0">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Descubrimiento e innovación</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Reconocemos la creatividad de las peruanas y los peruanos</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20 setiembre al 8 de octubre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1"/>
                  </a:ext>
                </a:extLst>
              </a:tr>
              <a:tr h="408213">
                <a:tc>
                  <a:txBody>
                    <a:bodyPr/>
                    <a:lstStyle/>
                    <a:p>
                      <a:pPr algn="ctr" fontAlgn="ctr"/>
                      <a:r>
                        <a:rPr lang="es-MX" sz="1600" u="none" strike="noStrike">
                          <a:effectLst/>
                        </a:rPr>
                        <a:t>8</a:t>
                      </a:r>
                      <a:endParaRPr lang="es-MX" sz="16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la prevención de la anemia </a:t>
                      </a:r>
                    </a:p>
                  </a:txBody>
                  <a:tcPr marL="5999" marR="5999" marT="5999" marB="0"/>
                </a:tc>
                <a:tc>
                  <a:txBody>
                    <a:bodyPr/>
                    <a:lstStyle/>
                    <a:p>
                      <a:pPr algn="l" fontAlgn="t"/>
                      <a:r>
                        <a:rPr lang="es-MX" sz="1600" u="none" strike="noStrike" dirty="0">
                          <a:effectLst/>
                        </a:rPr>
                        <a:t>4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18 de octubre al 12 de noviembre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2"/>
                  </a:ext>
                </a:extLst>
              </a:tr>
              <a:tr h="316164">
                <a:tc>
                  <a:txBody>
                    <a:bodyPr/>
                    <a:lstStyle/>
                    <a:p>
                      <a:pPr algn="ctr" fontAlgn="ctr"/>
                      <a:r>
                        <a:rPr lang="es-MX" sz="1600" u="none" strike="noStrike">
                          <a:effectLst/>
                        </a:rPr>
                        <a:t>9</a:t>
                      </a:r>
                      <a:endParaRPr lang="es-MX" sz="16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Logros y desafíos del país en el Bicentenario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Construimos un mejor país</a:t>
                      </a:r>
                    </a:p>
                  </a:txBody>
                  <a:tcPr marL="5999" marR="5999" marT="5999" marB="0"/>
                </a:tc>
                <a:tc>
                  <a:txBody>
                    <a:bodyPr/>
                    <a:lstStyle/>
                    <a:p>
                      <a:pPr algn="l" fontAlgn="t"/>
                      <a:r>
                        <a:rPr lang="es-MX" sz="1600" u="none" strike="noStrike" dirty="0">
                          <a:effectLst/>
                        </a:rPr>
                        <a:t>5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15 noviembre al 17 de diciembre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054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987904" y="1770398"/>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ACTIVARTE</a:t>
            </a:r>
          </a:p>
          <a:p>
            <a:pPr algn="ct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DEFID </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297392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Competencias abordadas – Educación Física y, Arte y Cultura</a:t>
            </a:r>
            <a:endParaRPr lang="es-PE" b="1"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818935" y="1898625"/>
          <a:ext cx="10134888" cy="2926090"/>
        </p:xfrm>
        <a:graphic>
          <a:graphicData uri="http://schemas.openxmlformats.org/drawingml/2006/table">
            <a:tbl>
              <a:tblPr firstRow="1" bandRow="1">
                <a:tableStyleId>{5C22544A-7EE6-4342-B048-85BDC9FD1C3A}</a:tableStyleId>
              </a:tblPr>
              <a:tblGrid>
                <a:gridCol w="2446155">
                  <a:extLst>
                    <a:ext uri="{9D8B030D-6E8A-4147-A177-3AD203B41FA5}">
                      <a16:colId xmlns="" xmlns:a16="http://schemas.microsoft.com/office/drawing/2014/main" val="739573855"/>
                    </a:ext>
                  </a:extLst>
                </a:gridCol>
                <a:gridCol w="2562911">
                  <a:extLst>
                    <a:ext uri="{9D8B030D-6E8A-4147-A177-3AD203B41FA5}">
                      <a16:colId xmlns="" xmlns:a16="http://schemas.microsoft.com/office/drawing/2014/main" val="3729039470"/>
                    </a:ext>
                  </a:extLst>
                </a:gridCol>
                <a:gridCol w="2562911">
                  <a:extLst>
                    <a:ext uri="{9D8B030D-6E8A-4147-A177-3AD203B41FA5}">
                      <a16:colId xmlns="" xmlns:a16="http://schemas.microsoft.com/office/drawing/2014/main" val="472398292"/>
                    </a:ext>
                  </a:extLst>
                </a:gridCol>
                <a:gridCol w="2562911">
                  <a:extLst>
                    <a:ext uri="{9D8B030D-6E8A-4147-A177-3AD203B41FA5}">
                      <a16:colId xmlns="" xmlns:a16="http://schemas.microsoft.com/office/drawing/2014/main" val="1034214925"/>
                    </a:ext>
                  </a:extLst>
                </a:gridCol>
              </a:tblGrid>
              <a:tr h="359461">
                <a:tc>
                  <a:txBody>
                    <a:bodyPr/>
                    <a:lstStyle/>
                    <a:p>
                      <a:pPr algn="ctr"/>
                      <a:r>
                        <a:rPr lang="es-ES" dirty="0"/>
                        <a:t>Primer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359461">
                <a:tc gridSpan="4">
                  <a:txBody>
                    <a:bodyPr/>
                    <a:lstStyle/>
                    <a:p>
                      <a:r>
                        <a:rPr lang="es-ES" b="1" dirty="0"/>
                        <a:t>Educación Física- Primaria y secundaria</a:t>
                      </a:r>
                      <a:endParaRPr lang="es-PE" b="1" dirty="0"/>
                    </a:p>
                  </a:txBody>
                  <a:tcPr>
                    <a:solidFill>
                      <a:schemeClr val="accent1">
                        <a:lumMod val="20000"/>
                        <a:lumOff val="80000"/>
                      </a:schemeClr>
                    </a:solidFill>
                  </a:tcPr>
                </a:tc>
                <a:tc hMerge="1">
                  <a:txBody>
                    <a:bodyPr/>
                    <a:lstStyle/>
                    <a:p>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 xmlns:a16="http://schemas.microsoft.com/office/drawing/2014/main" val="2404206586"/>
                  </a:ext>
                </a:extLst>
              </a:tr>
              <a:tr h="0">
                <a:tc>
                  <a:txBody>
                    <a:bodyPr/>
                    <a:lstStyle/>
                    <a:p>
                      <a:r>
                        <a:rPr lang="es-PE" dirty="0"/>
                        <a:t>Asume una vida saludable (prioritariamente)</a:t>
                      </a:r>
                    </a:p>
                  </a:txBody>
                  <a:tcPr>
                    <a:solidFill>
                      <a:schemeClr val="accent1">
                        <a:lumMod val="20000"/>
                        <a:lumOff val="80000"/>
                      </a:schemeClr>
                    </a:solidFill>
                  </a:tcPr>
                </a:tc>
                <a:tc>
                  <a:txBody>
                    <a:bodyPr/>
                    <a:lstStyle/>
                    <a:p>
                      <a:pPr algn="ctr"/>
                      <a:r>
                        <a:rPr lang="es-ES" dirty="0"/>
                        <a:t>X</a:t>
                      </a:r>
                      <a:endParaRPr lang="es-PE" dirty="0"/>
                    </a:p>
                  </a:txBody>
                  <a:tcPr>
                    <a:solidFill>
                      <a:schemeClr val="accent1">
                        <a:lumMod val="20000"/>
                        <a:lumOff val="80000"/>
                      </a:schemeClr>
                    </a:solidFill>
                  </a:tcPr>
                </a:tc>
                <a:tc>
                  <a:txBody>
                    <a:bodyPr/>
                    <a:lstStyle/>
                    <a:p>
                      <a:endParaRPr lang="es-PE" dirty="0"/>
                    </a:p>
                  </a:txBody>
                  <a:tcPr>
                    <a:solidFill>
                      <a:schemeClr val="accent1">
                        <a:lumMod val="20000"/>
                        <a:lumOff val="80000"/>
                      </a:schemeClr>
                    </a:solidFill>
                  </a:tcPr>
                </a:tc>
                <a:tc>
                  <a:txBody>
                    <a:bodyPr/>
                    <a:lstStyle/>
                    <a:p>
                      <a:pPr algn="ctr"/>
                      <a:r>
                        <a:rPr lang="es-PE" dirty="0"/>
                        <a:t>X</a:t>
                      </a:r>
                    </a:p>
                    <a:p>
                      <a:pPr algn="ctr"/>
                      <a:endParaRPr lang="es-PE" dirty="0"/>
                    </a:p>
                    <a:p>
                      <a:pPr algn="ctr"/>
                      <a:endParaRPr lang="es-PE" dirty="0"/>
                    </a:p>
                  </a:txBody>
                  <a:tcPr>
                    <a:solidFill>
                      <a:schemeClr val="accent1">
                        <a:lumMod val="20000"/>
                        <a:lumOff val="80000"/>
                      </a:schemeClr>
                    </a:solidFill>
                  </a:tcPr>
                </a:tc>
                <a:extLst>
                  <a:ext uri="{0D108BD9-81ED-4DB2-BD59-A6C34878D82A}">
                    <a16:rowId xmlns="" xmlns:a16="http://schemas.microsoft.com/office/drawing/2014/main" val="2939578948"/>
                  </a:ext>
                </a:extLst>
              </a:tr>
              <a:tr h="359461">
                <a:tc gridSpan="4">
                  <a:txBody>
                    <a:bodyPr/>
                    <a:lstStyle/>
                    <a:p>
                      <a:r>
                        <a:rPr lang="es-ES" b="1" dirty="0"/>
                        <a:t>Arte y Cultura – Primaria y Secundaria</a:t>
                      </a:r>
                      <a:endParaRPr lang="es-PE" b="1" dirty="0"/>
                    </a:p>
                  </a:txBody>
                  <a:tcPr>
                    <a:solidFill>
                      <a:schemeClr val="accent1">
                        <a:lumMod val="20000"/>
                        <a:lumOff val="80000"/>
                      </a:schemeClr>
                    </a:solidFill>
                  </a:tcPr>
                </a:tc>
                <a:tc hMerge="1">
                  <a:txBody>
                    <a:bodyPr/>
                    <a:lstStyle/>
                    <a:p>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 xmlns:a16="http://schemas.microsoft.com/office/drawing/2014/main" val="3721908793"/>
                  </a:ext>
                </a:extLst>
              </a:tr>
              <a:tr h="359461">
                <a:tc>
                  <a:txBody>
                    <a:bodyPr/>
                    <a:lstStyle/>
                    <a:p>
                      <a:pPr marL="0" marR="0" lvl="0" indent="0" algn="l" rtl="0">
                        <a:spcBef>
                          <a:spcPts val="0"/>
                        </a:spcBef>
                        <a:spcAft>
                          <a:spcPts val="0"/>
                        </a:spcAft>
                        <a:buNone/>
                      </a:pPr>
                      <a:r>
                        <a:rPr lang="es-ES" sz="1800" dirty="0"/>
                        <a:t>Crea proyectos desde los lenguajes artísticos (prioritariamente)</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2446103906"/>
                  </a:ext>
                </a:extLst>
              </a:tr>
            </a:tbl>
          </a:graphicData>
        </a:graphic>
      </p:graphicFrame>
    </p:spTree>
    <p:extLst>
      <p:ext uri="{BB962C8B-B14F-4D97-AF65-F5344CB8AC3E}">
        <p14:creationId xmlns:p14="http://schemas.microsoft.com/office/powerpoint/2010/main" val="519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Competencias abordadas – Educación Física y, Arte y Cultura</a:t>
            </a:r>
            <a:endParaRPr lang="es-PE" b="1"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775801" y="838528"/>
          <a:ext cx="10221155" cy="5394980"/>
        </p:xfrm>
        <a:graphic>
          <a:graphicData uri="http://schemas.openxmlformats.org/drawingml/2006/table">
            <a:tbl>
              <a:tblPr firstRow="1" bandRow="1">
                <a:tableStyleId>{5C22544A-7EE6-4342-B048-85BDC9FD1C3A}</a:tableStyleId>
              </a:tblPr>
              <a:tblGrid>
                <a:gridCol w="2532422">
                  <a:extLst>
                    <a:ext uri="{9D8B030D-6E8A-4147-A177-3AD203B41FA5}">
                      <a16:colId xmlns="" xmlns:a16="http://schemas.microsoft.com/office/drawing/2014/main" val="739573855"/>
                    </a:ext>
                  </a:extLst>
                </a:gridCol>
                <a:gridCol w="2562911">
                  <a:extLst>
                    <a:ext uri="{9D8B030D-6E8A-4147-A177-3AD203B41FA5}">
                      <a16:colId xmlns="" xmlns:a16="http://schemas.microsoft.com/office/drawing/2014/main" val="3729039470"/>
                    </a:ext>
                  </a:extLst>
                </a:gridCol>
                <a:gridCol w="2562911">
                  <a:extLst>
                    <a:ext uri="{9D8B030D-6E8A-4147-A177-3AD203B41FA5}">
                      <a16:colId xmlns="" xmlns:a16="http://schemas.microsoft.com/office/drawing/2014/main" val="472398292"/>
                    </a:ext>
                  </a:extLst>
                </a:gridCol>
                <a:gridCol w="2562911">
                  <a:extLst>
                    <a:ext uri="{9D8B030D-6E8A-4147-A177-3AD203B41FA5}">
                      <a16:colId xmlns="" xmlns:a16="http://schemas.microsoft.com/office/drawing/2014/main"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 xmlns:a16="http://schemas.microsoft.com/office/drawing/2014/main" val="654511434"/>
                  </a:ext>
                </a:extLst>
              </a:tr>
              <a:tr h="3594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Educación Física- Primaria y secundaria</a:t>
                      </a:r>
                      <a:endParaRPr lang="es-PE" dirty="0"/>
                    </a:p>
                  </a:txBody>
                  <a:tcPr/>
                </a:tc>
                <a:tc hMerge="1">
                  <a:txBody>
                    <a:bodyPr/>
                    <a:lstStyle/>
                    <a:p>
                      <a:pPr algn="ctr"/>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 xmlns:a16="http://schemas.microsoft.com/office/drawing/2014/main" val="2404206586"/>
                  </a:ext>
                </a:extLst>
              </a:tr>
              <a:tr h="359461">
                <a:tc>
                  <a:txBody>
                    <a:bodyPr/>
                    <a:lstStyle/>
                    <a:p>
                      <a:r>
                        <a:rPr lang="es-PE" dirty="0"/>
                        <a:t>Se desenvuelve  de manera autónoma a través de su motricidad</a:t>
                      </a:r>
                    </a:p>
                  </a:txBody>
                  <a:tcPr/>
                </a:tc>
                <a:tc>
                  <a:txBody>
                    <a:bodyPr/>
                    <a:lstStyle/>
                    <a:p>
                      <a:pPr algn="ctr"/>
                      <a:r>
                        <a:rPr lang="es-ES" dirty="0"/>
                        <a:t>X</a:t>
                      </a:r>
                    </a:p>
                  </a:txBody>
                  <a:tcPr/>
                </a:tc>
                <a:tc>
                  <a:txBody>
                    <a:bodyPr/>
                    <a:lstStyle/>
                    <a:p>
                      <a:endParaRPr lang="es-PE"/>
                    </a:p>
                  </a:txBody>
                  <a:tcPr/>
                </a:tc>
                <a:tc>
                  <a:txBody>
                    <a:bodyPr/>
                    <a:lstStyle/>
                    <a:p>
                      <a:pPr algn="ctr"/>
                      <a:r>
                        <a:rPr lang="es-PE" dirty="0"/>
                        <a:t>x</a:t>
                      </a:r>
                    </a:p>
                  </a:txBody>
                  <a:tcPr/>
                </a:tc>
                <a:extLst>
                  <a:ext uri="{0D108BD9-81ED-4DB2-BD59-A6C34878D82A}">
                    <a16:rowId xmlns="" xmlns:a16="http://schemas.microsoft.com/office/drawing/2014/main" val="2939578948"/>
                  </a:ext>
                </a:extLst>
              </a:tr>
              <a:tr h="20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Asume una vida saludable</a:t>
                      </a:r>
                    </a:p>
                    <a:p>
                      <a:endParaRPr lang="es-PE" dirty="0"/>
                    </a:p>
                  </a:txBody>
                  <a:tcPr/>
                </a:tc>
                <a:tc>
                  <a:txBody>
                    <a:bodyPr/>
                    <a:lstStyle/>
                    <a:p>
                      <a:pPr algn="ctr"/>
                      <a:r>
                        <a:rPr lang="es-ES" dirty="0"/>
                        <a:t>x</a:t>
                      </a:r>
                      <a:endParaRPr lang="es-PE" dirty="0"/>
                    </a:p>
                  </a:txBody>
                  <a:tcPr/>
                </a:tc>
                <a:tc>
                  <a:txBody>
                    <a:bodyPr/>
                    <a:lstStyle/>
                    <a:p>
                      <a:endParaRPr lang="es-PE" dirty="0"/>
                    </a:p>
                  </a:txBody>
                  <a:tcPr/>
                </a:tc>
                <a:tc>
                  <a:txBody>
                    <a:bodyPr/>
                    <a:lstStyle/>
                    <a:p>
                      <a:pPr algn="ctr"/>
                      <a:r>
                        <a:rPr lang="es-PE" dirty="0"/>
                        <a:t>X</a:t>
                      </a:r>
                    </a:p>
                  </a:txBody>
                  <a:tcPr/>
                </a:tc>
                <a:extLst>
                  <a:ext uri="{0D108BD9-81ED-4DB2-BD59-A6C34878D82A}">
                    <a16:rowId xmlns="" xmlns:a16="http://schemas.microsoft.com/office/drawing/2014/main" val="1340694359"/>
                  </a:ext>
                </a:extLst>
              </a:tr>
              <a:tr h="457200">
                <a:tc>
                  <a:txBody>
                    <a:bodyPr/>
                    <a:lstStyle/>
                    <a:p>
                      <a:r>
                        <a:rPr lang="es-PE" dirty="0"/>
                        <a:t>Interactúa a través de sus habilidades </a:t>
                      </a:r>
                      <a:r>
                        <a:rPr lang="es-PE" dirty="0" err="1"/>
                        <a:t>sociomotrices</a:t>
                      </a:r>
                      <a:endParaRPr lang="es-PE" dirty="0"/>
                    </a:p>
                  </a:txBody>
                  <a:tcPr/>
                </a:tc>
                <a:tc>
                  <a:txBody>
                    <a:bodyPr/>
                    <a:lstStyle/>
                    <a:p>
                      <a:pPr algn="ctr"/>
                      <a:r>
                        <a:rPr lang="es-ES" dirty="0"/>
                        <a:t>x</a:t>
                      </a:r>
                      <a:endParaRPr lang="es-PE" dirty="0"/>
                    </a:p>
                  </a:txBody>
                  <a:tcPr/>
                </a:tc>
                <a:tc>
                  <a:txBody>
                    <a:bodyPr/>
                    <a:lstStyle/>
                    <a:p>
                      <a:endParaRPr lang="es-PE" dirty="0"/>
                    </a:p>
                  </a:txBody>
                  <a:tcPr/>
                </a:tc>
                <a:tc>
                  <a:txBody>
                    <a:bodyPr/>
                    <a:lstStyle/>
                    <a:p>
                      <a:pPr algn="ctr"/>
                      <a:r>
                        <a:rPr lang="es-PE" dirty="0"/>
                        <a:t>X</a:t>
                      </a:r>
                    </a:p>
                  </a:txBody>
                  <a:tcPr/>
                </a:tc>
                <a:extLst>
                  <a:ext uri="{0D108BD9-81ED-4DB2-BD59-A6C34878D82A}">
                    <a16:rowId xmlns="" xmlns:a16="http://schemas.microsoft.com/office/drawing/2014/main" val="1469044193"/>
                  </a:ext>
                </a:extLst>
              </a:tr>
              <a:tr h="3594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Arte y Cultura – Primaria y Secundaria</a:t>
                      </a:r>
                      <a:endParaRPr lang="es-PE" dirty="0"/>
                    </a:p>
                  </a:txBody>
                  <a:tcPr/>
                </a:tc>
                <a:tc hMerge="1">
                  <a:txBody>
                    <a:bodyPr/>
                    <a:lstStyle/>
                    <a:p>
                      <a:pPr algn="ctr"/>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 xmlns:a16="http://schemas.microsoft.com/office/drawing/2014/main" val="968788116"/>
                  </a:ext>
                </a:extLst>
              </a:tr>
              <a:tr h="359461">
                <a:tc>
                  <a:txBody>
                    <a:bodyPr/>
                    <a:lstStyle/>
                    <a:p>
                      <a:pPr marL="0" marR="0" lvl="0" indent="0" algn="l" rtl="0">
                        <a:spcBef>
                          <a:spcPts val="0"/>
                        </a:spcBef>
                        <a:spcAft>
                          <a:spcPts val="0"/>
                        </a:spcAft>
                        <a:buNone/>
                      </a:pPr>
                      <a:r>
                        <a:rPr lang="es-ES" sz="1800" dirty="0"/>
                        <a:t>Aprecia de manera crítica manifestaciones artístico culturales</a:t>
                      </a:r>
                      <a:endParaRPr sz="1800" dirty="0"/>
                    </a:p>
                  </a:txBody>
                  <a:tcPr marL="91450" marR="91450" marT="45725" marB="45725" anchor="ctr"/>
                </a:tc>
                <a:tc>
                  <a:txBody>
                    <a:bodyPr/>
                    <a:lstStyle/>
                    <a:p>
                      <a:pPr marL="0" marR="0" lvl="0" indent="0" algn="ctr" rtl="0">
                        <a:lnSpc>
                          <a:spcPct val="100000"/>
                        </a:lnSpc>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endParaRPr sz="1800" dirty="0"/>
                    </a:p>
                  </a:txBody>
                  <a:tcPr marL="91450" marR="91450" marT="45725" marB="45725" anchor="ctr"/>
                </a:tc>
                <a:tc>
                  <a:txBody>
                    <a:bodyPr/>
                    <a:lstStyle/>
                    <a:p>
                      <a:pPr marL="0" marR="0" lvl="0" indent="0" algn="ctr" rtl="0">
                        <a:spcBef>
                          <a:spcPts val="0"/>
                        </a:spcBef>
                        <a:spcAft>
                          <a:spcPts val="0"/>
                        </a:spcAft>
                        <a:buNone/>
                      </a:pPr>
                      <a:r>
                        <a:rPr lang="es-ES" sz="1800"/>
                        <a:t>X</a:t>
                      </a:r>
                      <a:endParaRPr sz="1800"/>
                    </a:p>
                  </a:txBody>
                  <a:tcPr marL="91450" marR="91450" marT="45725" marB="45725" anchor="ctr"/>
                </a:tc>
                <a:extLst>
                  <a:ext uri="{0D108BD9-81ED-4DB2-BD59-A6C34878D82A}">
                    <a16:rowId xmlns="" xmlns:a16="http://schemas.microsoft.com/office/drawing/2014/main" val="3377240481"/>
                  </a:ext>
                </a:extLst>
              </a:tr>
              <a:tr h="359461">
                <a:tc>
                  <a:txBody>
                    <a:bodyPr/>
                    <a:lstStyle/>
                    <a:p>
                      <a:pPr marL="0" marR="0" lvl="0" indent="0" algn="l" rtl="0">
                        <a:spcBef>
                          <a:spcPts val="0"/>
                        </a:spcBef>
                        <a:spcAft>
                          <a:spcPts val="0"/>
                        </a:spcAft>
                        <a:buNone/>
                      </a:pPr>
                      <a:r>
                        <a:rPr lang="es-ES" sz="1800" dirty="0"/>
                        <a:t>Crea proyectos desde los lenguajes artísticos</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extLst>
                  <a:ext uri="{0D108BD9-81ED-4DB2-BD59-A6C34878D82A}">
                    <a16:rowId xmlns="" xmlns:a16="http://schemas.microsoft.com/office/drawing/2014/main" val="1875040349"/>
                  </a:ext>
                </a:extLst>
              </a:tr>
            </a:tbl>
          </a:graphicData>
        </a:graphic>
      </p:graphicFrame>
    </p:spTree>
    <p:extLst>
      <p:ext uri="{BB962C8B-B14F-4D97-AF65-F5344CB8AC3E}">
        <p14:creationId xmlns:p14="http://schemas.microsoft.com/office/powerpoint/2010/main" val="41088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C9303D52-DE79-468E-8ABD-D88C56E0F2ED}"/>
              </a:ext>
            </a:extLst>
          </p:cNvPr>
          <p:cNvGraphicFramePr>
            <a:graphicFrameLocks noGrp="1"/>
          </p:cNvGraphicFramePr>
          <p:nvPr>
            <p:ph idx="1"/>
          </p:nvPr>
        </p:nvGraphicFramePr>
        <p:xfrm>
          <a:off x="653184" y="1282162"/>
          <a:ext cx="10515600" cy="4886928"/>
        </p:xfrm>
        <a:graphic>
          <a:graphicData uri="http://schemas.openxmlformats.org/drawingml/2006/table">
            <a:tbl>
              <a:tblPr firstRow="1" bandRow="1">
                <a:tableStyleId>{5C22544A-7EE6-4342-B048-85BDC9FD1C3A}</a:tableStyleId>
              </a:tblPr>
              <a:tblGrid>
                <a:gridCol w="2833800">
                  <a:extLst>
                    <a:ext uri="{9D8B030D-6E8A-4147-A177-3AD203B41FA5}">
                      <a16:colId xmlns="" xmlns:a16="http://schemas.microsoft.com/office/drawing/2014/main" val="4111881723"/>
                    </a:ext>
                  </a:extLst>
                </a:gridCol>
                <a:gridCol w="4121515">
                  <a:extLst>
                    <a:ext uri="{9D8B030D-6E8A-4147-A177-3AD203B41FA5}">
                      <a16:colId xmlns="" xmlns:a16="http://schemas.microsoft.com/office/drawing/2014/main" val="946527303"/>
                    </a:ext>
                  </a:extLst>
                </a:gridCol>
                <a:gridCol w="3560285">
                  <a:extLst>
                    <a:ext uri="{9D8B030D-6E8A-4147-A177-3AD203B41FA5}">
                      <a16:colId xmlns="" xmlns:a16="http://schemas.microsoft.com/office/drawing/2014/main" val="2188653940"/>
                    </a:ext>
                  </a:extLst>
                </a:gridCol>
              </a:tblGrid>
              <a:tr h="513938">
                <a:tc>
                  <a:txBody>
                    <a:bodyPr/>
                    <a:lstStyle/>
                    <a:p>
                      <a:pPr algn="ctr">
                        <a:lnSpc>
                          <a:spcPct val="107000"/>
                        </a:lnSpc>
                        <a:spcAft>
                          <a:spcPts val="800"/>
                        </a:spcAft>
                      </a:pPr>
                      <a:r>
                        <a:rPr lang="es-ES" sz="1200" kern="1200" dirty="0">
                          <a:effectLst/>
                        </a:rPr>
                        <a:t>Situación</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ES" sz="1200" kern="1200">
                          <a:effectLst/>
                        </a:rPr>
                        <a:t>Título de la experiencia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ES" sz="1200" kern="1200">
                          <a:effectLst/>
                        </a:rPr>
                        <a:t>Temporalidad (de tener una sola temporalidad no considerar esta columna)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2806841963"/>
                  </a:ext>
                </a:extLst>
              </a:tr>
              <a:tr h="317460">
                <a:tc>
                  <a:txBody>
                    <a:bodyPr/>
                    <a:lstStyle/>
                    <a:p>
                      <a:pPr>
                        <a:lnSpc>
                          <a:spcPct val="107000"/>
                        </a:lnSpc>
                        <a:spcAft>
                          <a:spcPts val="800"/>
                        </a:spcAft>
                      </a:pPr>
                      <a:r>
                        <a:rPr lang="es-PE" sz="1200" kern="1200" dirty="0">
                          <a:effectLst/>
                        </a:rPr>
                        <a:t>1.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Tomamos decisiones en familia, que ayudan a cuidar nuestra salud.</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2861933514"/>
                  </a:ext>
                </a:extLst>
              </a:tr>
              <a:tr h="317460">
                <a:tc>
                  <a:txBody>
                    <a:bodyPr/>
                    <a:lstStyle/>
                    <a:p>
                      <a:pPr>
                        <a:lnSpc>
                          <a:spcPct val="107000"/>
                        </a:lnSpc>
                        <a:spcAft>
                          <a:spcPts val="800"/>
                        </a:spcAft>
                      </a:pPr>
                      <a:r>
                        <a:rPr lang="es-PE" sz="1200" kern="1200" dirty="0">
                          <a:effectLst/>
                        </a:rPr>
                        <a:t>2.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Solucionamos nuestros problemas jugando en familia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393752487"/>
                  </a:ext>
                </a:extLst>
              </a:tr>
              <a:tr h="317460">
                <a:tc>
                  <a:txBody>
                    <a:bodyPr/>
                    <a:lstStyle/>
                    <a:p>
                      <a:pPr>
                        <a:lnSpc>
                          <a:spcPct val="107000"/>
                        </a:lnSpc>
                        <a:spcAft>
                          <a:spcPts val="800"/>
                        </a:spcAft>
                      </a:pPr>
                      <a:r>
                        <a:rPr lang="es-PE" sz="1200" kern="1200" dirty="0">
                          <a:effectLst/>
                        </a:rPr>
                        <a:t>3 Salud y conservación ambiental</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prácticas saludables que mejoran mi calidad de vida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1032994785"/>
                  </a:ext>
                </a:extLst>
              </a:tr>
              <a:tr h="317460">
                <a:tc>
                  <a:txBody>
                    <a:bodyPr/>
                    <a:lstStyle/>
                    <a:p>
                      <a:pPr>
                        <a:lnSpc>
                          <a:spcPct val="107000"/>
                        </a:lnSpc>
                        <a:spcAft>
                          <a:spcPts val="800"/>
                        </a:spcAft>
                      </a:pPr>
                      <a:r>
                        <a:rPr lang="es-PE" sz="1200" kern="1200" dirty="0">
                          <a:effectLst/>
                        </a:rPr>
                        <a:t>4.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movimientos como expresión de la diversidad cultural</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965822318"/>
                  </a:ext>
                </a:extLst>
              </a:tr>
              <a:tr h="317460">
                <a:tc>
                  <a:txBody>
                    <a:bodyPr/>
                    <a:lstStyle/>
                    <a:p>
                      <a:pPr>
                        <a:lnSpc>
                          <a:spcPct val="107000"/>
                        </a:lnSpc>
                        <a:spcAft>
                          <a:spcPts val="800"/>
                        </a:spcAft>
                      </a:pPr>
                      <a:r>
                        <a:rPr lang="es-PE" sz="1200" kern="1200" dirty="0">
                          <a:effectLst/>
                        </a:rPr>
                        <a:t>5. Logros y desafíos del país en el bicentenario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Creamos una coreografía en familia para celebrar el bicentenario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1661077183"/>
                  </a:ext>
                </a:extLst>
              </a:tr>
              <a:tr h="317460">
                <a:tc>
                  <a:txBody>
                    <a:bodyPr/>
                    <a:lstStyle/>
                    <a:p>
                      <a:pPr>
                        <a:lnSpc>
                          <a:spcPct val="107000"/>
                        </a:lnSpc>
                        <a:spcAft>
                          <a:spcPts val="800"/>
                        </a:spcAft>
                      </a:pPr>
                      <a:r>
                        <a:rPr lang="es-PE" sz="1200" kern="1200" dirty="0">
                          <a:effectLst/>
                        </a:rPr>
                        <a:t>6. Descubrimiento e innovación</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Proceso creativo de la coreografía del bicentenario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2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1988517146"/>
                  </a:ext>
                </a:extLst>
              </a:tr>
              <a:tr h="317460">
                <a:tc>
                  <a:txBody>
                    <a:bodyPr/>
                    <a:lstStyle/>
                    <a:p>
                      <a:pPr>
                        <a:lnSpc>
                          <a:spcPct val="107000"/>
                        </a:lnSpc>
                        <a:spcAft>
                          <a:spcPts val="800"/>
                        </a:spcAft>
                      </a:pPr>
                      <a:r>
                        <a:rPr lang="es-PE" sz="1200" kern="1200">
                          <a:effectLst/>
                        </a:rPr>
                        <a:t>7. Salud y conservación ambiental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Las prácticas de alimentación que mejoran mi calidad de vida</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4038264518"/>
                  </a:ext>
                </a:extLst>
              </a:tr>
              <a:tr h="448474">
                <a:tc>
                  <a:txBody>
                    <a:bodyPr/>
                    <a:lstStyle/>
                    <a:p>
                      <a:pPr>
                        <a:lnSpc>
                          <a:spcPct val="107000"/>
                        </a:lnSpc>
                        <a:spcAft>
                          <a:spcPts val="800"/>
                        </a:spcAft>
                      </a:pPr>
                      <a:r>
                        <a:rPr lang="es-PE" sz="1200" kern="1200">
                          <a:effectLst/>
                        </a:rPr>
                        <a:t>8. Descubrimiento e innovación</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Descubrimos los aportes de la tecnología en el cuidado de la práctica de una vida saludable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2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3975957078"/>
                  </a:ext>
                </a:extLst>
              </a:tr>
              <a:tr h="190867">
                <a:tc>
                  <a:txBody>
                    <a:bodyPr/>
                    <a:lstStyle/>
                    <a:p>
                      <a:pPr>
                        <a:lnSpc>
                          <a:spcPct val="107000"/>
                        </a:lnSpc>
                        <a:spcAft>
                          <a:spcPts val="800"/>
                        </a:spcAft>
                      </a:pPr>
                      <a:r>
                        <a:rPr lang="es-PE" sz="1200" kern="1200">
                          <a:effectLst/>
                        </a:rPr>
                        <a:t>9. Salud y conservación ambiental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rowSpan="2">
                  <a:txBody>
                    <a:bodyPr/>
                    <a:lstStyle/>
                    <a:p>
                      <a:pPr>
                        <a:lnSpc>
                          <a:spcPct val="107000"/>
                        </a:lnSpc>
                        <a:spcAft>
                          <a:spcPts val="800"/>
                        </a:spcAft>
                      </a:pPr>
                      <a:r>
                        <a:rPr lang="es-PE" sz="1200" kern="1200">
                          <a:effectLst/>
                        </a:rPr>
                        <a:t>Planificando rutinas de actividad física para mi salud con materiales reciclados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rowSpan="2">
                  <a:txBody>
                    <a:bodyPr/>
                    <a:lstStyle/>
                    <a:p>
                      <a:pPr algn="ctr">
                        <a:lnSpc>
                          <a:spcPct val="107000"/>
                        </a:lnSpc>
                        <a:spcAft>
                          <a:spcPts val="800"/>
                        </a:spcAft>
                      </a:pPr>
                      <a:r>
                        <a:rPr lang="es-PE" sz="1200" kern="1200" dirty="0">
                          <a:effectLst/>
                        </a:rPr>
                        <a:t>5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1374884970"/>
                  </a:ext>
                </a:extLst>
              </a:tr>
              <a:tr h="254206">
                <a:tc>
                  <a:txBody>
                    <a:bodyPr/>
                    <a:lstStyle/>
                    <a:p>
                      <a:pPr>
                        <a:lnSpc>
                          <a:spcPct val="107000"/>
                        </a:lnSpc>
                        <a:spcAft>
                          <a:spcPts val="800"/>
                        </a:spcAft>
                      </a:pPr>
                      <a:r>
                        <a:rPr lang="es-PE" sz="1200" kern="1200" dirty="0">
                          <a:effectLst/>
                        </a:rPr>
                        <a:t>10. Salud y conservación ambiental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vMerge="1">
                  <a:txBody>
                    <a:bodyPr/>
                    <a:lstStyle/>
                    <a:p>
                      <a:endParaRPr lang="es-PE"/>
                    </a:p>
                  </a:txBody>
                  <a:tcPr/>
                </a:tc>
                <a:tc vMerge="1">
                  <a:txBody>
                    <a:bodyPr/>
                    <a:lstStyle/>
                    <a:p>
                      <a:endParaRPr lang="es-PE"/>
                    </a:p>
                  </a:txBody>
                  <a:tcPr/>
                </a:tc>
                <a:extLst>
                  <a:ext uri="{0D108BD9-81ED-4DB2-BD59-A6C34878D82A}">
                    <a16:rowId xmlns="" xmlns:a16="http://schemas.microsoft.com/office/drawing/2014/main" val="1413250690"/>
                  </a:ext>
                </a:extLst>
              </a:tr>
              <a:tr h="317460">
                <a:tc>
                  <a:txBody>
                    <a:bodyPr/>
                    <a:lstStyle/>
                    <a:p>
                      <a:pPr>
                        <a:lnSpc>
                          <a:spcPct val="107000"/>
                        </a:lnSpc>
                        <a:spcAft>
                          <a:spcPts val="800"/>
                        </a:spcAft>
                      </a:pPr>
                      <a:r>
                        <a:rPr lang="es-PE" sz="1200" kern="1200">
                          <a:effectLst/>
                        </a:rPr>
                        <a:t>11. Ciudadanía y convivencia en la diversidad</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Participamos de juego familiar que promueven la igual e inclusión.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2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1317716971"/>
                  </a:ext>
                </a:extLst>
              </a:tr>
              <a:tr h="317460">
                <a:tc>
                  <a:txBody>
                    <a:bodyPr/>
                    <a:lstStyle/>
                    <a:p>
                      <a:pPr>
                        <a:lnSpc>
                          <a:spcPct val="107000"/>
                        </a:lnSpc>
                        <a:spcAft>
                          <a:spcPts val="800"/>
                        </a:spcAft>
                      </a:pPr>
                      <a:r>
                        <a:rPr lang="es-PE" sz="1200" kern="1200">
                          <a:effectLst/>
                        </a:rPr>
                        <a:t>12. Logros y desafíos del país en el bicentenario</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prácticas salud que contribuyen al desarrollo ciudadano y de nuestro país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3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 xmlns:a16="http://schemas.microsoft.com/office/drawing/2014/main" val="480796880"/>
                  </a:ext>
                </a:extLst>
              </a:tr>
            </a:tbl>
          </a:graphicData>
        </a:graphic>
      </p:graphicFrame>
      <p:sp>
        <p:nvSpPr>
          <p:cNvPr id="5" name="Título 1">
            <a:extLst>
              <a:ext uri="{FF2B5EF4-FFF2-40B4-BE49-F238E27FC236}">
                <a16:creationId xmlns="" xmlns:a16="http://schemas.microsoft.com/office/drawing/2014/main" id="{BA18B69A-DC62-4971-BB01-3043F6FA933A}"/>
              </a:ext>
            </a:extLst>
          </p:cNvPr>
          <p:cNvSpPr txBox="1">
            <a:spLocks noGrp="1"/>
          </p:cNvSpPr>
          <p:nvPr>
            <p:ph type="title"/>
          </p:nvPr>
        </p:nvSpPr>
        <p:spPr>
          <a:xfrm>
            <a:off x="777875" y="201613"/>
            <a:ext cx="10515600" cy="13255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t>Organización de las situaciones y título de las experiencias – Educación Física-Primaria</a:t>
            </a:r>
            <a:endParaRPr lang="es-PE" sz="2400" b="1" dirty="0"/>
          </a:p>
        </p:txBody>
      </p:sp>
    </p:spTree>
    <p:extLst>
      <p:ext uri="{BB962C8B-B14F-4D97-AF65-F5344CB8AC3E}">
        <p14:creationId xmlns:p14="http://schemas.microsoft.com/office/powerpoint/2010/main" val="1506521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t>Organización de las situaciones y título de las experiencias – Educación Física-Secundaria</a:t>
            </a:r>
            <a:endParaRPr lang="es-PE" sz="2400" b="1" dirty="0"/>
          </a:p>
        </p:txBody>
      </p:sp>
      <p:graphicFrame>
        <p:nvGraphicFramePr>
          <p:cNvPr id="4" name="Tabla 4">
            <a:extLst>
              <a:ext uri="{FF2B5EF4-FFF2-40B4-BE49-F238E27FC236}">
                <a16:creationId xmlns="" xmlns:a16="http://schemas.microsoft.com/office/drawing/2014/main" id="{9B4826D0-3D45-4015-9071-C69D14EB9499}"/>
              </a:ext>
            </a:extLst>
          </p:cNvPr>
          <p:cNvGraphicFramePr>
            <a:graphicFrameLocks noGrp="1"/>
          </p:cNvGraphicFramePr>
          <p:nvPr/>
        </p:nvGraphicFramePr>
        <p:xfrm>
          <a:off x="793630" y="1103943"/>
          <a:ext cx="9892440" cy="4980021"/>
        </p:xfrm>
        <a:graphic>
          <a:graphicData uri="http://schemas.openxmlformats.org/drawingml/2006/table">
            <a:tbl>
              <a:tblPr firstRow="1" bandRow="1">
                <a:tableStyleId>{5C22544A-7EE6-4342-B048-85BDC9FD1C3A}</a:tableStyleId>
              </a:tblPr>
              <a:tblGrid>
                <a:gridCol w="3306472">
                  <a:extLst>
                    <a:ext uri="{9D8B030D-6E8A-4147-A177-3AD203B41FA5}">
                      <a16:colId xmlns="" xmlns:a16="http://schemas.microsoft.com/office/drawing/2014/main" val="2938281493"/>
                    </a:ext>
                  </a:extLst>
                </a:gridCol>
                <a:gridCol w="4672962">
                  <a:extLst>
                    <a:ext uri="{9D8B030D-6E8A-4147-A177-3AD203B41FA5}">
                      <a16:colId xmlns="" xmlns:a16="http://schemas.microsoft.com/office/drawing/2014/main" val="319237557"/>
                    </a:ext>
                  </a:extLst>
                </a:gridCol>
                <a:gridCol w="1913006">
                  <a:extLst>
                    <a:ext uri="{9D8B030D-6E8A-4147-A177-3AD203B41FA5}">
                      <a16:colId xmlns="" xmlns:a16="http://schemas.microsoft.com/office/drawing/2014/main" val="4266389016"/>
                    </a:ext>
                  </a:extLst>
                </a:gridCol>
              </a:tblGrid>
              <a:tr h="918369">
                <a:tc>
                  <a:txBody>
                    <a:bodyPr/>
                    <a:lstStyle/>
                    <a:p>
                      <a:pPr algn="ctr"/>
                      <a:r>
                        <a:rPr lang="es-ES" sz="1200" dirty="0"/>
                        <a:t>Situación</a:t>
                      </a:r>
                      <a:endParaRPr lang="es-PE" sz="1200" dirty="0"/>
                    </a:p>
                  </a:txBody>
                  <a:tcPr/>
                </a:tc>
                <a:tc>
                  <a:txBody>
                    <a:bodyPr/>
                    <a:lstStyle/>
                    <a:p>
                      <a:pPr algn="ctr"/>
                      <a:r>
                        <a:rPr lang="es-ES" sz="1200" dirty="0"/>
                        <a:t>Título de la experiencia</a:t>
                      </a:r>
                      <a:endParaRPr lang="es-PE" sz="1200" dirty="0"/>
                    </a:p>
                  </a:txBody>
                  <a:tcPr/>
                </a:tc>
                <a:tc>
                  <a:txBody>
                    <a:bodyPr/>
                    <a:lstStyle/>
                    <a:p>
                      <a:pPr algn="ctr"/>
                      <a:r>
                        <a:rPr lang="es-ES" sz="1200" dirty="0"/>
                        <a:t>Temporalidad (de tener una sola temporalidad no considerar esta columna)</a:t>
                      </a:r>
                      <a:endParaRPr lang="es-PE" sz="1200" dirty="0"/>
                    </a:p>
                  </a:txBody>
                  <a:tcPr/>
                </a:tc>
                <a:extLst>
                  <a:ext uri="{0D108BD9-81ED-4DB2-BD59-A6C34878D82A}">
                    <a16:rowId xmlns="" xmlns:a16="http://schemas.microsoft.com/office/drawing/2014/main" val="3920739540"/>
                  </a:ext>
                </a:extLst>
              </a:tr>
              <a:tr h="367348">
                <a:tc>
                  <a:txBody>
                    <a:bodyPr/>
                    <a:lstStyle/>
                    <a:p>
                      <a:r>
                        <a:rPr lang="es-ES" sz="1200" dirty="0"/>
                        <a:t>1. </a:t>
                      </a:r>
                      <a:r>
                        <a:rPr lang="es-PE" sz="1400" kern="1200" dirty="0">
                          <a:solidFill>
                            <a:schemeClr val="dk1"/>
                          </a:solidFill>
                          <a:effectLst/>
                          <a:latin typeface="+mn-lt"/>
                          <a:ea typeface="+mn-ea"/>
                          <a:cs typeface="+mn-cs"/>
                        </a:rPr>
                        <a:t>Ciudadanía  y convivencia  en la diversidad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Participamos democráticamente  en  actividades diversas</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143926959"/>
                  </a:ext>
                </a:extLst>
              </a:tr>
              <a:tr h="367348">
                <a:tc>
                  <a:txBody>
                    <a:bodyPr/>
                    <a:lstStyle/>
                    <a:p>
                      <a:r>
                        <a:rPr lang="es-ES" sz="1200" dirty="0"/>
                        <a:t>2. </a:t>
                      </a:r>
                      <a:r>
                        <a:rPr lang="es-PE" sz="1400" kern="1200" dirty="0">
                          <a:solidFill>
                            <a:schemeClr val="dk1"/>
                          </a:solidFill>
                          <a:effectLst/>
                          <a:latin typeface="+mn-lt"/>
                          <a:ea typeface="+mn-ea"/>
                          <a:cs typeface="+mn-cs"/>
                        </a:rPr>
                        <a:t>Trabajo y emprendimiento en el Siglo XXI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y Promovemos  iniciativas para  la actividad fisca.</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 3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1019894125"/>
                  </a:ext>
                </a:extLst>
              </a:tr>
              <a:tr h="367348">
                <a:tc>
                  <a:txBody>
                    <a:bodyPr/>
                    <a:lstStyle/>
                    <a:p>
                      <a:r>
                        <a:rPr lang="es-ES" sz="1200" dirty="0"/>
                        <a:t>3. </a:t>
                      </a:r>
                      <a:r>
                        <a:rPr lang="es-PE" sz="1400" kern="1200" dirty="0">
                          <a:solidFill>
                            <a:schemeClr val="dk1"/>
                          </a:solidFill>
                          <a:effectLst/>
                          <a:latin typeface="+mn-lt"/>
                          <a:ea typeface="+mn-ea"/>
                          <a:cs typeface="+mn-cs"/>
                        </a:rPr>
                        <a:t>Salud y conservación ambiental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Desarrollamos y  evaluamos  nuestra condición física  para la salud.</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4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311270964"/>
                  </a:ext>
                </a:extLst>
              </a:tr>
              <a:tr h="367348">
                <a:tc>
                  <a:txBody>
                    <a:bodyPr/>
                    <a:lstStyle/>
                    <a:p>
                      <a:r>
                        <a:rPr lang="es-PE" sz="1200" kern="1200" dirty="0">
                          <a:solidFill>
                            <a:schemeClr val="dk1"/>
                          </a:solidFill>
                          <a:effectLst/>
                          <a:latin typeface="+mn-lt"/>
                          <a:ea typeface="+mn-ea"/>
                          <a:cs typeface="+mn-cs"/>
                        </a:rPr>
                        <a:t>4. </a:t>
                      </a:r>
                      <a:r>
                        <a:rPr lang="es-PE" sz="1400" kern="1200" dirty="0">
                          <a:solidFill>
                            <a:schemeClr val="dk1"/>
                          </a:solidFill>
                          <a:effectLst/>
                          <a:latin typeface="+mn-lt"/>
                          <a:ea typeface="+mn-ea"/>
                          <a:cs typeface="+mn-cs"/>
                        </a:rPr>
                        <a:t>Logros y desafíos  del país en el Bicentenario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actividades físicas, lúdicas y recreativas   para  construir nuestra identidad nacional. </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5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1486447678"/>
                  </a:ext>
                </a:extLst>
              </a:tr>
              <a:tr h="367348">
                <a:tc>
                  <a:txBody>
                    <a:bodyPr/>
                    <a:lstStyle/>
                    <a:p>
                      <a:r>
                        <a:rPr lang="es-PE" sz="1200" kern="1200" dirty="0">
                          <a:solidFill>
                            <a:schemeClr val="dk1"/>
                          </a:solidFill>
                          <a:effectLst/>
                          <a:latin typeface="+mn-lt"/>
                          <a:ea typeface="+mn-ea"/>
                          <a:cs typeface="+mn-cs"/>
                        </a:rPr>
                        <a:t>5. </a:t>
                      </a:r>
                      <a:r>
                        <a:rPr lang="es-PE" sz="1400" kern="1200" dirty="0">
                          <a:solidFill>
                            <a:schemeClr val="dk1"/>
                          </a:solidFill>
                          <a:effectLst/>
                          <a:latin typeface="+mn-lt"/>
                          <a:ea typeface="+mn-ea"/>
                          <a:cs typeface="+mn-cs"/>
                        </a:rPr>
                        <a:t>Ciudadanía  y convivencia  en la diversidad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juegos y actividades fiscas para interactuar y mejorar la convivencia.</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354006435"/>
                  </a:ext>
                </a:extLst>
              </a:tr>
              <a:tr h="367348">
                <a:tc>
                  <a:txBody>
                    <a:bodyPr/>
                    <a:lstStyle/>
                    <a:p>
                      <a:r>
                        <a:rPr lang="es-ES" sz="1200" dirty="0"/>
                        <a:t>6.</a:t>
                      </a:r>
                      <a:r>
                        <a:rPr lang="es-PE" sz="1200" kern="1200" dirty="0">
                          <a:solidFill>
                            <a:schemeClr val="dk1"/>
                          </a:solidFill>
                          <a:effectLst/>
                          <a:latin typeface="+mn-lt"/>
                          <a:ea typeface="+mn-ea"/>
                          <a:cs typeface="+mn-cs"/>
                        </a:rPr>
                        <a:t> </a:t>
                      </a:r>
                      <a:r>
                        <a:rPr lang="es-PE" sz="1400" kern="1200" dirty="0">
                          <a:solidFill>
                            <a:schemeClr val="dk1"/>
                          </a:solidFill>
                          <a:effectLst/>
                          <a:latin typeface="+mn-lt"/>
                          <a:ea typeface="+mn-ea"/>
                          <a:cs typeface="+mn-cs"/>
                        </a:rPr>
                        <a:t>Salud y conservación ambiental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Valoramos nuestra salud física y emocional</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 xmlns:a16="http://schemas.microsoft.com/office/drawing/2014/main" val="1091496192"/>
                  </a:ext>
                </a:extLst>
              </a:tr>
              <a:tr h="367348">
                <a:tc>
                  <a:txBody>
                    <a:bodyPr/>
                    <a:lstStyle/>
                    <a:p>
                      <a:pPr algn="l">
                        <a:lnSpc>
                          <a:spcPct val="115000"/>
                        </a:lnSpc>
                        <a:spcAft>
                          <a:spcPts val="1000"/>
                        </a:spcAft>
                      </a:pPr>
                      <a:r>
                        <a:rPr lang="es-PE" sz="1100" dirty="0">
                          <a:effectLst/>
                          <a:latin typeface="Calibri" panose="020F0502020204030204" pitchFamily="34" charset="0"/>
                          <a:ea typeface="Calibri" panose="020F0502020204030204" pitchFamily="34" charset="0"/>
                          <a:cs typeface="Times New Roman" panose="02020603050405020304" pitchFamily="18" charset="0"/>
                        </a:rPr>
                        <a:t>7. </a:t>
                      </a:r>
                      <a:r>
                        <a:rPr lang="es-PE" sz="1400" dirty="0">
                          <a:effectLst/>
                          <a:latin typeface="Calibri" panose="020F0502020204030204" pitchFamily="34" charset="0"/>
                          <a:ea typeface="Calibri" panose="020F0502020204030204" pitchFamily="34" charset="0"/>
                          <a:cs typeface="Times New Roman" panose="02020603050405020304" pitchFamily="18" charset="0"/>
                        </a:rPr>
                        <a:t>Descubrimiento e  innovación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Proponemos soluciones creativas e innovadoras de expresiones  corporales y rítmicas. </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p>
                  </a:txBody>
                  <a:tcPr>
                    <a:solidFill>
                      <a:schemeClr val="accent1">
                        <a:lumMod val="20000"/>
                        <a:lumOff val="80000"/>
                      </a:schemeClr>
                    </a:solidFill>
                  </a:tcPr>
                </a:tc>
                <a:extLst>
                  <a:ext uri="{0D108BD9-81ED-4DB2-BD59-A6C34878D82A}">
                    <a16:rowId xmlns="" xmlns:a16="http://schemas.microsoft.com/office/drawing/2014/main" val="2357249595"/>
                  </a:ext>
                </a:extLst>
              </a:tr>
              <a:tr h="367348">
                <a:tc>
                  <a:txBody>
                    <a:bodyPr/>
                    <a:lstStyle/>
                    <a:p>
                      <a:pPr algn="l">
                        <a:lnSpc>
                          <a:spcPct val="115000"/>
                        </a:lnSpc>
                        <a:spcAft>
                          <a:spcPts val="1000"/>
                        </a:spcAft>
                      </a:pPr>
                      <a:r>
                        <a:rPr lang="es-ES" sz="1200" kern="1200" dirty="0">
                          <a:solidFill>
                            <a:schemeClr val="dk1"/>
                          </a:solidFill>
                          <a:effectLst/>
                          <a:latin typeface="+mn-lt"/>
                          <a:ea typeface="+mn-ea"/>
                          <a:cs typeface="+mn-cs"/>
                        </a:rPr>
                        <a:t>8. </a:t>
                      </a:r>
                      <a:r>
                        <a:rPr lang="es-PE" sz="1400" kern="1200" dirty="0">
                          <a:solidFill>
                            <a:schemeClr val="dk1"/>
                          </a:solidFill>
                          <a:effectLst/>
                          <a:latin typeface="+mn-lt"/>
                          <a:ea typeface="+mn-ea"/>
                          <a:cs typeface="+mn-cs"/>
                        </a:rPr>
                        <a:t>Salud y conservación ambiental </a:t>
                      </a:r>
                      <a:endParaRPr lang="es-PE" sz="1200" kern="1200" dirty="0">
                        <a:solidFill>
                          <a:schemeClr val="dk1"/>
                        </a:solidFill>
                        <a:effectLst/>
                        <a:latin typeface="+mn-lt"/>
                        <a:ea typeface="+mn-ea"/>
                        <a:cs typeface="+mn-cs"/>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Desarrollamos  y promocionamos  hábitos saludables en armonía con el ambiente.</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4 semanas  </a:t>
                      </a:r>
                    </a:p>
                  </a:txBody>
                  <a:tcPr>
                    <a:solidFill>
                      <a:schemeClr val="accent1">
                        <a:lumMod val="20000"/>
                        <a:lumOff val="80000"/>
                      </a:schemeClr>
                    </a:solidFill>
                  </a:tcPr>
                </a:tc>
                <a:extLst>
                  <a:ext uri="{0D108BD9-81ED-4DB2-BD59-A6C34878D82A}">
                    <a16:rowId xmlns="" xmlns:a16="http://schemas.microsoft.com/office/drawing/2014/main" val="4086225067"/>
                  </a:ext>
                </a:extLst>
              </a:tr>
              <a:tr h="367348">
                <a:tc>
                  <a:txBody>
                    <a:bodyPr/>
                    <a:lstStyle/>
                    <a:p>
                      <a:pPr algn="l">
                        <a:lnSpc>
                          <a:spcPct val="115000"/>
                        </a:lnSpc>
                        <a:spcAft>
                          <a:spcPts val="1000"/>
                        </a:spcAft>
                      </a:pPr>
                      <a:r>
                        <a:rPr lang="es-ES" sz="1200" kern="1200" dirty="0">
                          <a:solidFill>
                            <a:schemeClr val="dk1"/>
                          </a:solidFill>
                          <a:effectLst/>
                          <a:latin typeface="+mn-lt"/>
                          <a:ea typeface="+mn-ea"/>
                          <a:cs typeface="+mn-cs"/>
                        </a:rPr>
                        <a:t>9. </a:t>
                      </a:r>
                      <a:r>
                        <a:rPr lang="es-PE" sz="1400" kern="1200" dirty="0">
                          <a:solidFill>
                            <a:schemeClr val="dk1"/>
                          </a:solidFill>
                          <a:effectLst/>
                          <a:latin typeface="+mn-lt"/>
                          <a:ea typeface="+mn-ea"/>
                          <a:cs typeface="+mn-cs"/>
                        </a:rPr>
                        <a:t>Logros y desafíos  del país en el Bicentenario </a:t>
                      </a:r>
                      <a:endParaRPr lang="es-PE" sz="1200" kern="1200" dirty="0">
                        <a:solidFill>
                          <a:schemeClr val="dk1"/>
                        </a:solidFill>
                        <a:effectLst/>
                        <a:latin typeface="+mn-lt"/>
                        <a:ea typeface="+mn-ea"/>
                        <a:cs typeface="+mn-cs"/>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y proponemos actividades físicas  que contribuyen a la mejora personal y social.</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p>
                  </a:txBody>
                  <a:tcPr>
                    <a:solidFill>
                      <a:schemeClr val="accent1">
                        <a:lumMod val="20000"/>
                        <a:lumOff val="80000"/>
                      </a:schemeClr>
                    </a:solidFill>
                  </a:tcPr>
                </a:tc>
                <a:extLst>
                  <a:ext uri="{0D108BD9-81ED-4DB2-BD59-A6C34878D82A}">
                    <a16:rowId xmlns="" xmlns:a16="http://schemas.microsoft.com/office/drawing/2014/main" val="127045706"/>
                  </a:ext>
                </a:extLst>
              </a:tr>
            </a:tbl>
          </a:graphicData>
        </a:graphic>
      </p:graphicFrame>
    </p:spTree>
    <p:extLst>
      <p:ext uri="{BB962C8B-B14F-4D97-AF65-F5344CB8AC3E}">
        <p14:creationId xmlns:p14="http://schemas.microsoft.com/office/powerpoint/2010/main" val="28004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body" idx="1"/>
          </p:nvPr>
        </p:nvSpPr>
        <p:spPr>
          <a:xfrm>
            <a:off x="530781" y="1347981"/>
            <a:ext cx="7983909" cy="2988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EA402"/>
              </a:buClr>
              <a:buSzPts val="1800"/>
              <a:buNone/>
            </a:pPr>
            <a:endParaRPr sz="1800" b="1" dirty="0">
              <a:solidFill>
                <a:srgbClr val="3F3F3F"/>
              </a:solidFill>
            </a:endParaRPr>
          </a:p>
          <a:p>
            <a:pPr marL="228600" lvl="0" indent="-114300" algn="l" rtl="0">
              <a:lnSpc>
                <a:spcPct val="100000"/>
              </a:lnSpc>
              <a:spcBef>
                <a:spcPts val="20"/>
              </a:spcBef>
              <a:spcAft>
                <a:spcPts val="0"/>
              </a:spcAft>
              <a:buClr>
                <a:srgbClr val="FEA402"/>
              </a:buClr>
              <a:buSzPts val="1800"/>
              <a:buNone/>
            </a:pPr>
            <a:endParaRPr sz="1800" dirty="0">
              <a:solidFill>
                <a:srgbClr val="3F3F3F"/>
              </a:solidFill>
            </a:endParaRPr>
          </a:p>
        </p:txBody>
      </p:sp>
      <p:sp>
        <p:nvSpPr>
          <p:cNvPr id="168" name="Google Shape;168;p9"/>
          <p:cNvSpPr txBox="1">
            <a:spLocks noGrp="1"/>
          </p:cNvSpPr>
          <p:nvPr>
            <p:ph type="title"/>
          </p:nvPr>
        </p:nvSpPr>
        <p:spPr>
          <a:xfrm>
            <a:off x="319821" y="233721"/>
            <a:ext cx="8994000" cy="76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A402"/>
              </a:buClr>
              <a:buSzPts val="3600"/>
              <a:buFont typeface="Verdana"/>
              <a:buNone/>
            </a:pPr>
            <a:r>
              <a:rPr lang="es-ES" sz="3600" b="1">
                <a:solidFill>
                  <a:srgbClr val="FEA402"/>
                </a:solidFill>
                <a:latin typeface="Verdana"/>
                <a:ea typeface="Verdana"/>
                <a:cs typeface="Verdana"/>
                <a:sym typeface="Verdana"/>
              </a:rPr>
              <a:t/>
            </a:r>
            <a:br>
              <a:rPr lang="es-ES" sz="3600" b="1">
                <a:solidFill>
                  <a:srgbClr val="FEA402"/>
                </a:solidFill>
                <a:latin typeface="Verdana"/>
                <a:ea typeface="Verdana"/>
                <a:cs typeface="Verdana"/>
                <a:sym typeface="Verdana"/>
              </a:rPr>
            </a:br>
            <a:endParaRPr sz="3600" b="1">
              <a:solidFill>
                <a:srgbClr val="FEA402"/>
              </a:solidFill>
              <a:latin typeface="Verdana"/>
              <a:ea typeface="Verdana"/>
              <a:cs typeface="Verdana"/>
              <a:sym typeface="Verdana"/>
            </a:endParaRPr>
          </a:p>
        </p:txBody>
      </p:sp>
      <p:sp>
        <p:nvSpPr>
          <p:cNvPr id="169" name="Google Shape;169;p9"/>
          <p:cNvSpPr/>
          <p:nvPr/>
        </p:nvSpPr>
        <p:spPr>
          <a:xfrm>
            <a:off x="9482330" y="0"/>
            <a:ext cx="270967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9"/>
          <p:cNvSpPr txBox="1"/>
          <p:nvPr/>
        </p:nvSpPr>
        <p:spPr>
          <a:xfrm>
            <a:off x="530780" y="81775"/>
            <a:ext cx="11219259" cy="48066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2750"/>
              <a:buFont typeface="Calibri"/>
              <a:buNone/>
            </a:pPr>
            <a:r>
              <a:rPr lang="es-ES" sz="2750" b="0" i="0" u="none" strike="noStrike" cap="none" dirty="0">
                <a:solidFill>
                  <a:schemeClr val="dk1"/>
                </a:solidFill>
                <a:latin typeface="Calibri"/>
                <a:ea typeface="Calibri"/>
                <a:cs typeface="Calibri"/>
                <a:sym typeface="Calibri"/>
              </a:rPr>
              <a:t>Organización de las situaciones y título de las experiencias –Arte y Cultura-  </a:t>
            </a:r>
            <a:r>
              <a:rPr lang="es-ES" sz="2750" dirty="0">
                <a:solidFill>
                  <a:schemeClr val="dk1"/>
                </a:solidFill>
                <a:latin typeface="Calibri"/>
                <a:ea typeface="Calibri"/>
                <a:cs typeface="Calibri"/>
                <a:sym typeface="Calibri"/>
              </a:rPr>
              <a:t>Primaria</a:t>
            </a:r>
            <a:endParaRPr sz="2750" b="0" i="0" u="none" strike="noStrike" cap="none" dirty="0">
              <a:solidFill>
                <a:schemeClr val="dk1"/>
              </a:solidFill>
              <a:latin typeface="Calibri"/>
              <a:ea typeface="Calibri"/>
              <a:cs typeface="Calibri"/>
              <a:sym typeface="Calibri"/>
            </a:endParaRPr>
          </a:p>
        </p:txBody>
      </p:sp>
      <p:graphicFrame>
        <p:nvGraphicFramePr>
          <p:cNvPr id="171" name="Google Shape;171;p9"/>
          <p:cNvGraphicFramePr/>
          <p:nvPr/>
        </p:nvGraphicFramePr>
        <p:xfrm>
          <a:off x="679610" y="613971"/>
          <a:ext cx="10516465" cy="6064555"/>
        </p:xfrm>
        <a:graphic>
          <a:graphicData uri="http://schemas.openxmlformats.org/drawingml/2006/table">
            <a:tbl>
              <a:tblPr firstRow="1" bandRow="1">
                <a:noFill/>
              </a:tblPr>
              <a:tblGrid>
                <a:gridCol w="2967312">
                  <a:extLst>
                    <a:ext uri="{9D8B030D-6E8A-4147-A177-3AD203B41FA5}">
                      <a16:colId xmlns="" xmlns:a16="http://schemas.microsoft.com/office/drawing/2014/main" val="20000"/>
                    </a:ext>
                  </a:extLst>
                </a:gridCol>
                <a:gridCol w="5916168">
                  <a:extLst>
                    <a:ext uri="{9D8B030D-6E8A-4147-A177-3AD203B41FA5}">
                      <a16:colId xmlns="" xmlns:a16="http://schemas.microsoft.com/office/drawing/2014/main" val="20001"/>
                    </a:ext>
                  </a:extLst>
                </a:gridCol>
                <a:gridCol w="1632985">
                  <a:extLst>
                    <a:ext uri="{9D8B030D-6E8A-4147-A177-3AD203B41FA5}">
                      <a16:colId xmlns="" xmlns:a16="http://schemas.microsoft.com/office/drawing/2014/main" val="20002"/>
                    </a:ext>
                  </a:extLst>
                </a:gridCol>
              </a:tblGrid>
              <a:tr h="295024">
                <a:tc>
                  <a:txBody>
                    <a:bodyPr/>
                    <a:lstStyle/>
                    <a:p>
                      <a:pPr marL="0" marR="0" lvl="0" indent="0" algn="ctr" rtl="0">
                        <a:spcBef>
                          <a:spcPts val="0"/>
                        </a:spcBef>
                        <a:spcAft>
                          <a:spcPts val="0"/>
                        </a:spcAft>
                        <a:buNone/>
                      </a:pPr>
                      <a:r>
                        <a:rPr lang="es-ES" sz="1400" b="1" dirty="0">
                          <a:solidFill>
                            <a:schemeClr val="bg1"/>
                          </a:solidFill>
                        </a:rPr>
                        <a:t>Situación</a:t>
                      </a:r>
                      <a:endParaRPr sz="1400" b="1" dirty="0">
                        <a:solidFill>
                          <a:schemeClr val="bg1"/>
                        </a:solidFill>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s-ES" sz="1400" b="1" dirty="0">
                          <a:solidFill>
                            <a:schemeClr val="bg1"/>
                          </a:solidFill>
                        </a:rPr>
                        <a:t>Título de la experiencia</a:t>
                      </a:r>
                      <a:endParaRPr sz="1400" b="1" dirty="0">
                        <a:solidFill>
                          <a:schemeClr val="bg1"/>
                        </a:solidFill>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s-ES" sz="1400" b="1" dirty="0">
                          <a:solidFill>
                            <a:schemeClr val="bg1"/>
                          </a:solidFill>
                        </a:rPr>
                        <a:t>Temporalidad</a:t>
                      </a:r>
                      <a:endParaRPr sz="1400" b="1" dirty="0">
                        <a:solidFill>
                          <a:schemeClr val="bg1"/>
                        </a:solidFill>
                      </a:endParaRPr>
                    </a:p>
                  </a:txBody>
                  <a:tcPr marL="91450" marR="91450" marT="45725" marB="45725" anchor="ctr">
                    <a:solidFill>
                      <a:schemeClr val="accent1"/>
                    </a:solidFill>
                  </a:tcPr>
                </a:tc>
                <a:extLst>
                  <a:ext uri="{0D108BD9-81ED-4DB2-BD59-A6C34878D82A}">
                    <a16:rowId xmlns="" xmlns:a16="http://schemas.microsoft.com/office/drawing/2014/main" val="10000"/>
                  </a:ext>
                </a:extLst>
              </a:tr>
              <a:tr h="371235">
                <a:tc>
                  <a:txBody>
                    <a:bodyPr/>
                    <a:lstStyle/>
                    <a:p>
                      <a:pPr marL="0" marR="0" lvl="0" indent="0" algn="l" rtl="0">
                        <a:lnSpc>
                          <a:spcPct val="100000"/>
                        </a:lnSpc>
                        <a:spcBef>
                          <a:spcPts val="0"/>
                        </a:spcBef>
                        <a:spcAft>
                          <a:spcPts val="0"/>
                        </a:spcAft>
                        <a:buNone/>
                      </a:pPr>
                      <a:r>
                        <a:rPr lang="es-ES" sz="1100" dirty="0"/>
                        <a:t>1.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el liderazgo en el arte y la cultura.</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1"/>
                  </a:ext>
                </a:extLst>
              </a:tr>
              <a:tr h="728593">
                <a:tc>
                  <a:txBody>
                    <a:bodyPr/>
                    <a:lstStyle/>
                    <a:p>
                      <a:pPr marL="0" marR="0" lvl="0" indent="0" algn="l" rtl="0">
                        <a:lnSpc>
                          <a:spcPct val="100000"/>
                        </a:lnSpc>
                        <a:spcBef>
                          <a:spcPts val="0"/>
                        </a:spcBef>
                        <a:spcAft>
                          <a:spcPts val="0"/>
                        </a:spcAft>
                        <a:buNone/>
                      </a:pPr>
                      <a:r>
                        <a:rPr lang="es-ES" sz="1100" dirty="0"/>
                        <a:t>2.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Reflexionamos sobre nuestras</a:t>
                      </a:r>
                      <a:r>
                        <a:rPr lang="es-ES" sz="1100" baseline="0" dirty="0"/>
                        <a:t> fiestas y celebraciones familiares</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2"/>
                  </a:ext>
                </a:extLst>
              </a:tr>
              <a:tr h="760963">
                <a:tc>
                  <a:txBody>
                    <a:bodyPr/>
                    <a:lstStyle/>
                    <a:p>
                      <a:pPr marL="0" marR="0" lvl="0" indent="0" algn="l" rtl="0">
                        <a:lnSpc>
                          <a:spcPct val="100000"/>
                        </a:lnSpc>
                        <a:spcBef>
                          <a:spcPts val="0"/>
                        </a:spcBef>
                        <a:spcAft>
                          <a:spcPts val="0"/>
                        </a:spcAft>
                        <a:buNone/>
                      </a:pPr>
                      <a:r>
                        <a:rPr lang="es-ES" sz="1100" dirty="0"/>
                        <a:t>3 Salud y conservación ambiental</a:t>
                      </a:r>
                      <a:endParaRPr sz="1100" dirty="0"/>
                    </a:p>
                  </a:txBody>
                  <a:tcPr marL="91450" marR="91450" marT="45725" marB="45725" anchor="ctr">
                    <a:solidFill>
                      <a:schemeClr val="accent1">
                        <a:lumMod val="20000"/>
                        <a:lumOff val="80000"/>
                      </a:schemeClr>
                    </a:solidFill>
                  </a:tcPr>
                </a:tc>
                <a:tc>
                  <a:txBody>
                    <a:bodyPr/>
                    <a:lstStyle/>
                    <a:p>
                      <a:pPr marL="0" lvl="0" indent="0" algn="l" rtl="0">
                        <a:spcBef>
                          <a:spcPts val="0"/>
                        </a:spcBef>
                        <a:spcAft>
                          <a:spcPts val="0"/>
                        </a:spcAft>
                        <a:buNone/>
                      </a:pPr>
                      <a:r>
                        <a:rPr lang="es-ES" sz="1100" dirty="0">
                          <a:solidFill>
                            <a:schemeClr val="dk1"/>
                          </a:solidFill>
                          <a:latin typeface="Calibri"/>
                          <a:ea typeface="Calibri"/>
                          <a:cs typeface="Calibri"/>
                          <a:sym typeface="Calibri"/>
                        </a:rPr>
                        <a:t>Compartimos actividades artísticas en familia para cuidar nuestra salud</a:t>
                      </a:r>
                      <a:endParaRPr sz="1100" dirty="0">
                        <a:solidFill>
                          <a:schemeClr val="dk1"/>
                        </a:solidFill>
                        <a:latin typeface="Calibri"/>
                        <a:ea typeface="Calibri"/>
                        <a:cs typeface="Calibri"/>
                        <a:sym typeface="Calibri"/>
                      </a:endParaRPr>
                    </a:p>
                  </a:txBody>
                  <a:tcPr marL="91450" marR="91450" marT="45725" marB="45725" anchor="ctr">
                    <a:solidFill>
                      <a:schemeClr val="accent1">
                        <a:lumMod val="20000"/>
                        <a:lumOff val="80000"/>
                      </a:schemeClr>
                    </a:solidFill>
                  </a:tcPr>
                </a:tc>
                <a:tc>
                  <a:txBody>
                    <a:bodyPr/>
                    <a:lstStyle/>
                    <a:p>
                      <a:pPr marL="0" lvl="0" indent="0" algn="ctr" rtl="0">
                        <a:spcBef>
                          <a:spcPts val="0"/>
                        </a:spcBef>
                        <a:spcAft>
                          <a:spcPts val="0"/>
                        </a:spcAft>
                        <a:buNone/>
                      </a:pPr>
                      <a:r>
                        <a:rPr lang="es-ES" sz="1100" dirty="0">
                          <a:solidFill>
                            <a:schemeClr val="dk1"/>
                          </a:solidFill>
                          <a:latin typeface="Calibri"/>
                          <a:ea typeface="Calibri"/>
                          <a:cs typeface="Calibri"/>
                          <a:sym typeface="Calibri"/>
                        </a:rPr>
                        <a:t>3 semanas</a:t>
                      </a:r>
                      <a:endParaRPr sz="1100" dirty="0">
                        <a:solidFill>
                          <a:schemeClr val="dk1"/>
                        </a:solidFill>
                        <a:latin typeface="Calibri"/>
                        <a:ea typeface="Calibri"/>
                        <a:cs typeface="Calibri"/>
                        <a:sym typeface="Calibri"/>
                      </a:endParaRPr>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4"/>
                  </a:ext>
                </a:extLst>
              </a:tr>
              <a:tr h="418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4.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arte como medio de integración</a:t>
                      </a:r>
                      <a:r>
                        <a:rPr lang="es-ES" sz="1100" baseline="0" dirty="0"/>
                        <a:t> y relaciones de respeto</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6"/>
                  </a:ext>
                </a:extLst>
              </a:tr>
              <a:tr h="364561">
                <a:tc>
                  <a:txBody>
                    <a:bodyPr/>
                    <a:lstStyle/>
                    <a:p>
                      <a:pPr marL="0" marR="0" lvl="0" indent="0" algn="l" rtl="0">
                        <a:lnSpc>
                          <a:spcPct val="100000"/>
                        </a:lnSpc>
                        <a:spcBef>
                          <a:spcPts val="0"/>
                        </a:spcBef>
                        <a:spcAft>
                          <a:spcPts val="0"/>
                        </a:spcAft>
                        <a:buNone/>
                      </a:pPr>
                      <a:r>
                        <a:rPr lang="es-ES" sz="1100" dirty="0"/>
                        <a:t>5. Logros y desafíos del país en el bicentenario</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el arte y la cultura en el bicentenario</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a:t>3 semanas</a:t>
                      </a:r>
                      <a:endParaRPr sz="110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7"/>
                  </a:ext>
                </a:extLst>
              </a:tr>
              <a:tr h="34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6. Descubrimiento e innovación</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Conocemos las innovaciones en el arte y la cultura para crear nuestras propias propuestas</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2 semanas</a:t>
                      </a:r>
                      <a:endParaRPr sz="11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0008"/>
                  </a:ext>
                </a:extLst>
              </a:tr>
              <a:tr h="775577">
                <a:tc>
                  <a:txBody>
                    <a:bodyPr/>
                    <a:lstStyle/>
                    <a:p>
                      <a:pPr marL="0" marR="0" lvl="0" indent="0" algn="l" rtl="0">
                        <a:lnSpc>
                          <a:spcPct val="100000"/>
                        </a:lnSpc>
                        <a:spcBef>
                          <a:spcPts val="0"/>
                        </a:spcBef>
                        <a:spcAft>
                          <a:spcPts val="0"/>
                        </a:spcAft>
                        <a:buNone/>
                      </a:pPr>
                      <a:r>
                        <a:rPr lang="es-ES" sz="1200" dirty="0"/>
                        <a:t>7. Salud y conservación ambiental</a:t>
                      </a:r>
                      <a:endParaRPr sz="1200" dirty="0"/>
                    </a:p>
                  </a:txBody>
                  <a:tcPr marL="91450" marR="91450" marT="45725" marB="45725"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kern="1200" dirty="0">
                          <a:solidFill>
                            <a:schemeClr val="tx1"/>
                          </a:solidFill>
                          <a:latin typeface="+mn-lt"/>
                          <a:ea typeface="+mn-ea"/>
                          <a:cs typeface="+mn-cs"/>
                        </a:rPr>
                        <a:t>Conocemos y valoramos los saberes tradicionales para cuidar nuestra salud</a:t>
                      </a: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3754548949"/>
                  </a:ext>
                </a:extLst>
              </a:tr>
              <a:tr h="278892">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8. Descubrimiento e innovación</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rowSpan="2">
                  <a:txBody>
                    <a:bodyPr/>
                    <a:lstStyle/>
                    <a:p>
                      <a:pPr marL="0" lvl="0" indent="0" algn="l" rtl="0">
                        <a:spcBef>
                          <a:spcPts val="0"/>
                        </a:spcBef>
                        <a:spcAft>
                          <a:spcPts val="0"/>
                        </a:spcAft>
                        <a:buNone/>
                      </a:pPr>
                      <a:r>
                        <a:rPr lang="es-ES" sz="1100" kern="1200" dirty="0">
                          <a:solidFill>
                            <a:schemeClr val="tx1"/>
                          </a:solidFill>
                          <a:latin typeface="+mn-lt"/>
                          <a:ea typeface="+mn-ea"/>
                          <a:cs typeface="+mn-cs"/>
                        </a:rPr>
                        <a:t>Percibimos y reflexionamos sobre la naturaleza y creamos un proyecto artístico para innovar</a:t>
                      </a: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rowSpan="2">
                  <a:txBody>
                    <a:bodyPr/>
                    <a:lstStyle/>
                    <a:p>
                      <a:pPr marL="0" marR="0" lvl="0" indent="0" algn="ctr" rtl="0">
                        <a:lnSpc>
                          <a:spcPct val="100000"/>
                        </a:lnSpc>
                        <a:spcBef>
                          <a:spcPts val="0"/>
                        </a:spcBef>
                        <a:spcAft>
                          <a:spcPts val="0"/>
                        </a:spcAft>
                        <a:buNone/>
                      </a:pPr>
                      <a:r>
                        <a:rPr lang="es-ES" sz="1200" dirty="0"/>
                        <a:t>4 semanas</a:t>
                      </a:r>
                      <a:endParaRPr sz="12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2262556276"/>
                  </a:ext>
                </a:extLst>
              </a:tr>
              <a:tr h="278892">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9. Salud y conservación ambiental</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vMerge="1">
                  <a:txBody>
                    <a:bodyPr/>
                    <a:lstStyle/>
                    <a:p>
                      <a:pPr marL="0" lvl="0" indent="0" algn="l" rtl="0">
                        <a:spcBef>
                          <a:spcPts val="0"/>
                        </a:spcBef>
                        <a:spcAft>
                          <a:spcPts val="0"/>
                        </a:spcAft>
                        <a:buNone/>
                      </a:pP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vMerge="1">
                  <a:txBody>
                    <a:bodyPr/>
                    <a:lstStyle/>
                    <a:p>
                      <a:pPr marL="0" marR="0" lvl="0" indent="0" algn="ctr" rtl="0">
                        <a:lnSpc>
                          <a:spcPct val="100000"/>
                        </a:lnSpc>
                        <a:spcBef>
                          <a:spcPts val="0"/>
                        </a:spcBef>
                        <a:spcAft>
                          <a:spcPts val="0"/>
                        </a:spcAft>
                        <a:buNone/>
                      </a:pPr>
                      <a:endParaRPr sz="12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1314231002"/>
                  </a:ext>
                </a:extLst>
              </a:tr>
              <a:tr h="493766">
                <a:tc>
                  <a:txBody>
                    <a:bodyPr/>
                    <a:lstStyle/>
                    <a:p>
                      <a:pPr marL="0" lvl="0" indent="0" algn="l" rtl="0">
                        <a:spcBef>
                          <a:spcPts val="0"/>
                        </a:spcBef>
                        <a:spcAft>
                          <a:spcPts val="0"/>
                        </a:spcAft>
                        <a:buNone/>
                      </a:pPr>
                      <a:r>
                        <a:rPr lang="es-ES" sz="1200" dirty="0"/>
                        <a:t>10. Salud y conservación ambiental</a:t>
                      </a:r>
                      <a:endParaRPr sz="1200" dirty="0"/>
                    </a:p>
                  </a:txBody>
                  <a:tcPr marL="91450" marR="91450" marT="45725" marB="45725" anchor="ctr">
                    <a:solidFill>
                      <a:schemeClr val="accent1">
                        <a:lumMod val="20000"/>
                        <a:lumOff val="80000"/>
                      </a:schemeClr>
                    </a:solidFill>
                  </a:tcPr>
                </a:tc>
                <a:tc>
                  <a:txBody>
                    <a:bodyPr/>
                    <a:lstStyle/>
                    <a:p>
                      <a:pPr marL="0" lvl="0" indent="0" algn="l" rtl="0">
                        <a:spcBef>
                          <a:spcPts val="0"/>
                        </a:spcBef>
                        <a:spcAft>
                          <a:spcPts val="0"/>
                        </a:spcAft>
                        <a:buNone/>
                      </a:pPr>
                      <a:r>
                        <a:rPr lang="es-ES" sz="1200" dirty="0"/>
                        <a:t>Realizamos proyectos artísticos para promover la cultura del agua</a:t>
                      </a:r>
                      <a:endParaRPr sz="12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3 semanas</a:t>
                      </a:r>
                      <a:endParaRPr sz="12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2741778820"/>
                  </a:ext>
                </a:extLst>
              </a:tr>
              <a:tr h="484612">
                <a:tc>
                  <a:txBody>
                    <a:bodyPr/>
                    <a:lstStyle/>
                    <a:p>
                      <a:pPr marL="0" lvl="0" indent="0" algn="l" rtl="0">
                        <a:spcBef>
                          <a:spcPts val="0"/>
                        </a:spcBef>
                        <a:spcAft>
                          <a:spcPts val="0"/>
                        </a:spcAft>
                        <a:buNone/>
                      </a:pPr>
                      <a:r>
                        <a:rPr lang="es-ES" sz="1200" dirty="0"/>
                        <a:t>11. Ciudadanía y convivencia en la diversidad</a:t>
                      </a:r>
                      <a:endParaRPr sz="12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200" dirty="0"/>
                        <a:t>Las mujeres en el arte</a:t>
                      </a:r>
                      <a:endParaRPr sz="12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2 semanas</a:t>
                      </a:r>
                      <a:endParaRPr sz="12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373074790"/>
                  </a:ext>
                </a:extLst>
              </a:tr>
              <a:tr h="375304">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12. Logros y desafíos del país en el bicentenario </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Reflexionamos sobre las diversas manifestaciones artístico culturales y su importancia para fortalecer nuestra identidad</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3 semanas</a:t>
                      </a:r>
                      <a:endParaRPr sz="1200" dirty="0"/>
                    </a:p>
                  </a:txBody>
                  <a:tcPr marL="91450" marR="91450" marT="45725" marB="45725" anchor="ctr">
                    <a:solidFill>
                      <a:schemeClr val="accent1">
                        <a:lumMod val="20000"/>
                        <a:lumOff val="80000"/>
                      </a:schemeClr>
                    </a:solidFill>
                  </a:tcPr>
                </a:tc>
                <a:extLst>
                  <a:ext uri="{0D108BD9-81ED-4DB2-BD59-A6C34878D82A}">
                    <a16:rowId xmlns="" xmlns:a16="http://schemas.microsoft.com/office/drawing/2014/main" val="71491779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ppt_w</p:attrName>
                                        </p:attrNameLst>
                                      </p:cBhvr>
                                      <p:tavLst>
                                        <p:tav tm="0">
                                          <p:val>
                                            <p:strVal val="0"/>
                                          </p:val>
                                        </p:tav>
                                        <p:tav tm="100000">
                                          <p:val>
                                            <p:strVal val="#ppt_w"/>
                                          </p:val>
                                        </p:tav>
                                      </p:tavLst>
                                    </p:anim>
                                    <p:anim calcmode="lin" valueType="num">
                                      <p:cBhvr additive="base">
                                        <p:cTn id="8" dur="5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 xmlns:a16="http://schemas.microsoft.com/office/drawing/2014/main" id="{41EAC668-7870-4094-A992-9726C311954A}"/>
              </a:ext>
            </a:extLst>
          </p:cNvPr>
          <p:cNvGraphicFramePr>
            <a:graphicFrameLocks noGrp="1"/>
          </p:cNvGraphicFramePr>
          <p:nvPr/>
        </p:nvGraphicFramePr>
        <p:xfrm>
          <a:off x="530781" y="934243"/>
          <a:ext cx="10879956" cy="3816364"/>
        </p:xfrm>
        <a:graphic>
          <a:graphicData uri="http://schemas.openxmlformats.org/drawingml/2006/table">
            <a:tbl>
              <a:tblPr firstRow="1" bandRow="1">
                <a:tableStyleId>{5C22544A-7EE6-4342-B048-85BDC9FD1C3A}</a:tableStyleId>
              </a:tblPr>
              <a:tblGrid>
                <a:gridCol w="1710244">
                  <a:extLst>
                    <a:ext uri="{9D8B030D-6E8A-4147-A177-3AD203B41FA5}">
                      <a16:colId xmlns="" xmlns:a16="http://schemas.microsoft.com/office/drawing/2014/main" val="3191230339"/>
                    </a:ext>
                  </a:extLst>
                </a:gridCol>
                <a:gridCol w="9169712">
                  <a:extLst>
                    <a:ext uri="{9D8B030D-6E8A-4147-A177-3AD203B41FA5}">
                      <a16:colId xmlns="" xmlns:a16="http://schemas.microsoft.com/office/drawing/2014/main" val="1345569950"/>
                    </a:ext>
                  </a:extLst>
                </a:gridCol>
              </a:tblGrid>
              <a:tr h="17870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Descubrimiento e innovación </a:t>
                      </a:r>
                    </a:p>
                    <a:p>
                      <a:pPr algn="just"/>
                      <a:endParaRPr lang="es-PE" sz="1600" b="1"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la exploración, observación, comprensión y cuestionamiento del mundo que nos rodea, a fin de satisfacer la curiosidad o  solucionar algún problema o necesidad personal o colectiva.</a:t>
                      </a:r>
                    </a:p>
                    <a:p>
                      <a:pPr algn="just"/>
                      <a:r>
                        <a:rPr lang="es-PE" sz="1600" b="0" kern="1200" dirty="0">
                          <a:solidFill>
                            <a:schemeClr val="dk1"/>
                          </a:solidFill>
                          <a:effectLst/>
                          <a:latin typeface="+mn-lt"/>
                          <a:ea typeface="+mn-ea"/>
                          <a:cs typeface="+mn-cs"/>
                        </a:rPr>
                        <a:t>Así mismo, el abordaje de estas situaciones genera una nueva forma de percibir la realidad que lo lleva a un cambio de paradigma, que en algunos casos lo puede llevar a crear y diseñar algunos objetos y/o soluciones, que complementan y reconocen los saberes locales y globales, a partir de su recreación, adaptación, o adecuación.</a:t>
                      </a:r>
                    </a:p>
                  </a:txBody>
                  <a:tcPr>
                    <a:solidFill>
                      <a:schemeClr val="accent3">
                        <a:lumMod val="20000"/>
                        <a:lumOff val="80000"/>
                      </a:schemeClr>
                    </a:solidFill>
                  </a:tcPr>
                </a:tc>
                <a:extLst>
                  <a:ext uri="{0D108BD9-81ED-4DB2-BD59-A6C34878D82A}">
                    <a16:rowId xmlns="" xmlns:a16="http://schemas.microsoft.com/office/drawing/2014/main" val="2641423778"/>
                  </a:ext>
                </a:extLst>
              </a:tr>
              <a:tr h="20293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Trabajo y emprendimiento en el siglo XXI </a:t>
                      </a:r>
                    </a:p>
                    <a:p>
                      <a:pPr algn="just"/>
                      <a:endParaRPr lang="es-PE" sz="1600" b="1"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una reflexión de las necesidades no satisfechas o de problemas económicos, sociales, </a:t>
                      </a:r>
                      <a:r>
                        <a:rPr lang="es-PE" sz="1600" b="0" kern="1200" dirty="0">
                          <a:solidFill>
                            <a:schemeClr val="tx1"/>
                          </a:solidFill>
                          <a:effectLst/>
                          <a:latin typeface="+mn-lt"/>
                          <a:ea typeface="+mn-ea"/>
                          <a:cs typeface="+mn-cs"/>
                        </a:rPr>
                        <a:t>ambientales u otros que afectan a las </a:t>
                      </a:r>
                      <a:r>
                        <a:rPr lang="es-PE" sz="1600" b="0" kern="1200" dirty="0">
                          <a:solidFill>
                            <a:schemeClr val="dk1"/>
                          </a:solidFill>
                          <a:effectLst/>
                          <a:latin typeface="+mn-lt"/>
                          <a:ea typeface="+mn-ea"/>
                          <a:cs typeface="+mn-cs"/>
                        </a:rPr>
                        <a:t>personas.</a:t>
                      </a:r>
                    </a:p>
                    <a:p>
                      <a:pPr algn="just"/>
                      <a:r>
                        <a:rPr lang="es-PE" sz="1600" b="0" kern="1200" dirty="0">
                          <a:solidFill>
                            <a:schemeClr val="dk1"/>
                          </a:solidFill>
                          <a:effectLst/>
                          <a:latin typeface="+mn-lt"/>
                          <a:ea typeface="+mn-ea"/>
                          <a:cs typeface="+mn-cs"/>
                        </a:rPr>
                        <a:t>Estas necesidades o problemas se hacen frente a partir del emprendimiento social o económico, haciendo uso sostenible de los recursos que brinda el contexto de manera creativa, con eficiencia y eficacia, en conjunto con técnicas y estrategias necesarias para alcanzar objetivos individuales o colectivos. </a:t>
                      </a:r>
                    </a:p>
                    <a:p>
                      <a:pPr algn="just"/>
                      <a:r>
                        <a:rPr lang="es-PE" sz="1600" b="0" kern="1200" dirty="0">
                          <a:solidFill>
                            <a:schemeClr val="dk1"/>
                          </a:solidFill>
                          <a:effectLst/>
                          <a:latin typeface="+mn-lt"/>
                          <a:ea typeface="+mn-ea"/>
                          <a:cs typeface="+mn-cs"/>
                        </a:rPr>
                        <a:t>Estas situaciones también implican el reconocimiento y valoración de las artes-oficios que se practican desde el trabajo comunitario y la transmisión intergeneracional.</a:t>
                      </a:r>
                    </a:p>
                  </a:txBody>
                  <a:tcPr>
                    <a:solidFill>
                      <a:schemeClr val="accent3">
                        <a:lumMod val="20000"/>
                        <a:lumOff val="80000"/>
                      </a:schemeClr>
                    </a:solidFill>
                  </a:tcPr>
                </a:tc>
                <a:extLst>
                  <a:ext uri="{0D108BD9-81ED-4DB2-BD59-A6C34878D82A}">
                    <a16:rowId xmlns="" xmlns:a16="http://schemas.microsoft.com/office/drawing/2014/main" val="2858557662"/>
                  </a:ext>
                </a:extLst>
              </a:tr>
            </a:tbl>
          </a:graphicData>
        </a:graphic>
      </p:graphicFrame>
      <p:sp>
        <p:nvSpPr>
          <p:cNvPr id="6" name="Título 1">
            <a:extLst>
              <a:ext uri="{FF2B5EF4-FFF2-40B4-BE49-F238E27FC236}">
                <a16:creationId xmlns="" xmlns:a16="http://schemas.microsoft.com/office/drawing/2014/main" id="{188B678A-1D44-40F6-A107-5EEE498224DA}"/>
              </a:ext>
            </a:extLst>
          </p:cNvPr>
          <p:cNvSpPr txBox="1">
            <a:spLocks/>
          </p:cNvSpPr>
          <p:nvPr/>
        </p:nvSpPr>
        <p:spPr>
          <a:xfrm>
            <a:off x="319821" y="22678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Situaciones propuestas para el 2021</a:t>
            </a:r>
            <a:endParaRPr lang="es-PE" dirty="0"/>
          </a:p>
        </p:txBody>
      </p:sp>
    </p:spTree>
    <p:extLst>
      <p:ext uri="{BB962C8B-B14F-4D97-AF65-F5344CB8AC3E}">
        <p14:creationId xmlns:p14="http://schemas.microsoft.com/office/powerpoint/2010/main" val="210117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body" idx="1"/>
          </p:nvPr>
        </p:nvSpPr>
        <p:spPr>
          <a:xfrm>
            <a:off x="530781" y="1347981"/>
            <a:ext cx="7983909" cy="2988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EA402"/>
              </a:buClr>
              <a:buSzPts val="1800"/>
              <a:buNone/>
            </a:pPr>
            <a:endParaRPr sz="1800" b="1">
              <a:solidFill>
                <a:srgbClr val="3F3F3F"/>
              </a:solidFill>
            </a:endParaRPr>
          </a:p>
          <a:p>
            <a:pPr marL="228600" lvl="0" indent="-114300" algn="l" rtl="0">
              <a:lnSpc>
                <a:spcPct val="100000"/>
              </a:lnSpc>
              <a:spcBef>
                <a:spcPts val="20"/>
              </a:spcBef>
              <a:spcAft>
                <a:spcPts val="0"/>
              </a:spcAft>
              <a:buClr>
                <a:srgbClr val="FEA402"/>
              </a:buClr>
              <a:buSzPts val="1800"/>
              <a:buNone/>
            </a:pPr>
            <a:endParaRPr sz="1800">
              <a:solidFill>
                <a:srgbClr val="3F3F3F"/>
              </a:solidFill>
            </a:endParaRPr>
          </a:p>
        </p:txBody>
      </p:sp>
      <p:sp>
        <p:nvSpPr>
          <p:cNvPr id="168" name="Google Shape;168;p9"/>
          <p:cNvSpPr txBox="1">
            <a:spLocks noGrp="1"/>
          </p:cNvSpPr>
          <p:nvPr>
            <p:ph type="title"/>
          </p:nvPr>
        </p:nvSpPr>
        <p:spPr>
          <a:xfrm>
            <a:off x="319821" y="233721"/>
            <a:ext cx="8994000" cy="76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A402"/>
              </a:buClr>
              <a:buSzPts val="3600"/>
              <a:buFont typeface="Verdana"/>
              <a:buNone/>
            </a:pPr>
            <a:r>
              <a:rPr lang="es-ES" sz="3600" b="1">
                <a:solidFill>
                  <a:srgbClr val="FEA402"/>
                </a:solidFill>
                <a:latin typeface="Verdana"/>
                <a:ea typeface="Verdana"/>
                <a:cs typeface="Verdana"/>
                <a:sym typeface="Verdana"/>
              </a:rPr>
              <a:t/>
            </a:r>
            <a:br>
              <a:rPr lang="es-ES" sz="3600" b="1">
                <a:solidFill>
                  <a:srgbClr val="FEA402"/>
                </a:solidFill>
                <a:latin typeface="Verdana"/>
                <a:ea typeface="Verdana"/>
                <a:cs typeface="Verdana"/>
                <a:sym typeface="Verdana"/>
              </a:rPr>
            </a:br>
            <a:endParaRPr sz="3600" b="1">
              <a:solidFill>
                <a:srgbClr val="FEA402"/>
              </a:solidFill>
              <a:latin typeface="Verdana"/>
              <a:ea typeface="Verdana"/>
              <a:cs typeface="Verdana"/>
              <a:sym typeface="Verdana"/>
            </a:endParaRPr>
          </a:p>
        </p:txBody>
      </p:sp>
      <p:sp>
        <p:nvSpPr>
          <p:cNvPr id="169" name="Google Shape;169;p9"/>
          <p:cNvSpPr/>
          <p:nvPr/>
        </p:nvSpPr>
        <p:spPr>
          <a:xfrm>
            <a:off x="9482330" y="0"/>
            <a:ext cx="270967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0" name="Google Shape;170;p9"/>
          <p:cNvSpPr txBox="1"/>
          <p:nvPr/>
        </p:nvSpPr>
        <p:spPr>
          <a:xfrm>
            <a:off x="307170" y="328484"/>
            <a:ext cx="11372996" cy="480668"/>
          </a:xfrm>
          <a:prstGeom prst="rect">
            <a:avLst/>
          </a:prstGeom>
          <a:noFill/>
          <a:ln>
            <a:noFill/>
          </a:ln>
        </p:spPr>
        <p:txBody>
          <a:bodyPr spcFirstLastPara="1" wrap="square" lIns="91425" tIns="45700" rIns="91425" bIns="45700" anchor="ctr" anchorCtr="0">
            <a:normAutofit fontScale="92500"/>
          </a:bodyPr>
          <a:lstStyle/>
          <a:p>
            <a:pPr marL="0" marR="0" lvl="0" indent="0" algn="l" defTabSz="914400" rtl="0" eaLnBrk="1" fontAlgn="auto" latinLnBrk="0" hangingPunct="1">
              <a:lnSpc>
                <a:spcPct val="70000"/>
              </a:lnSpc>
              <a:spcBef>
                <a:spcPts val="0"/>
              </a:spcBef>
              <a:spcAft>
                <a:spcPts val="0"/>
              </a:spcAft>
              <a:buClr>
                <a:srgbClr val="000000"/>
              </a:buClr>
              <a:buSzPts val="2750"/>
              <a:buFont typeface="Calibri"/>
              <a:buNone/>
              <a:tabLst/>
              <a:defRPr/>
            </a:pPr>
            <a:r>
              <a:rPr kumimoji="0" lang="es-ES" sz="2750" b="0" i="0" u="none" strike="noStrike" kern="0" cap="none" spc="0" normalizeH="0" baseline="0" noProof="0" dirty="0">
                <a:ln>
                  <a:noFill/>
                </a:ln>
                <a:solidFill>
                  <a:srgbClr val="000000"/>
                </a:solidFill>
                <a:effectLst/>
                <a:uLnTx/>
                <a:uFillTx/>
                <a:latin typeface="Calibri"/>
                <a:ea typeface="Calibri"/>
                <a:cs typeface="Calibri"/>
                <a:sym typeface="Calibri"/>
              </a:rPr>
              <a:t>Organización de las situaciones y título de las experiencias – Arte y Cultura-Secundaria</a:t>
            </a:r>
            <a:endParaRPr kumimoji="0" sz="275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 name="Google Shape;189;gb52ac75982_0_0">
            <a:extLst>
              <a:ext uri="{FF2B5EF4-FFF2-40B4-BE49-F238E27FC236}">
                <a16:creationId xmlns="" xmlns:a16="http://schemas.microsoft.com/office/drawing/2014/main" id="{46BCC4E3-83F6-40A5-BA16-D65EB72DA53C}"/>
              </a:ext>
            </a:extLst>
          </p:cNvPr>
          <p:cNvGraphicFramePr/>
          <p:nvPr/>
        </p:nvGraphicFramePr>
        <p:xfrm>
          <a:off x="628579" y="825354"/>
          <a:ext cx="10837009" cy="5176558"/>
        </p:xfrm>
        <a:graphic>
          <a:graphicData uri="http://schemas.openxmlformats.org/drawingml/2006/table">
            <a:tbl>
              <a:tblPr firstRow="1" bandRow="1">
                <a:noFill/>
              </a:tblPr>
              <a:tblGrid>
                <a:gridCol w="4903033">
                  <a:extLst>
                    <a:ext uri="{9D8B030D-6E8A-4147-A177-3AD203B41FA5}">
                      <a16:colId xmlns="" xmlns:a16="http://schemas.microsoft.com/office/drawing/2014/main" val="20000"/>
                    </a:ext>
                  </a:extLst>
                </a:gridCol>
                <a:gridCol w="3112792">
                  <a:extLst>
                    <a:ext uri="{9D8B030D-6E8A-4147-A177-3AD203B41FA5}">
                      <a16:colId xmlns="" xmlns:a16="http://schemas.microsoft.com/office/drawing/2014/main" val="20001"/>
                    </a:ext>
                  </a:extLst>
                </a:gridCol>
                <a:gridCol w="2821184">
                  <a:extLst>
                    <a:ext uri="{9D8B030D-6E8A-4147-A177-3AD203B41FA5}">
                      <a16:colId xmlns="" xmlns:a16="http://schemas.microsoft.com/office/drawing/2014/main" val="20002"/>
                    </a:ext>
                  </a:extLst>
                </a:gridCol>
              </a:tblGrid>
              <a:tr h="546246">
                <a:tc>
                  <a:txBody>
                    <a:bodyPr/>
                    <a:lstStyle/>
                    <a:p>
                      <a:pPr marL="0" marR="0" lvl="0" indent="0" algn="ctr" rtl="0">
                        <a:spcBef>
                          <a:spcPts val="0"/>
                        </a:spcBef>
                        <a:spcAft>
                          <a:spcPts val="0"/>
                        </a:spcAft>
                        <a:buNone/>
                      </a:pPr>
                      <a:r>
                        <a:rPr lang="es-ES" sz="1500" b="1" dirty="0">
                          <a:solidFill>
                            <a:schemeClr val="bg1"/>
                          </a:solidFill>
                        </a:rPr>
                        <a:t>Situación</a:t>
                      </a:r>
                      <a:endParaRPr sz="1500" b="1" dirty="0">
                        <a:solidFill>
                          <a:schemeClr val="bg1"/>
                        </a:solidFill>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s-ES" sz="1500" b="1" dirty="0">
                          <a:solidFill>
                            <a:schemeClr val="bg1"/>
                          </a:solidFill>
                        </a:rPr>
                        <a:t>Título de la experiencia</a:t>
                      </a:r>
                      <a:endParaRPr sz="1500" b="1" dirty="0">
                        <a:solidFill>
                          <a:schemeClr val="bg1"/>
                        </a:solidFill>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s-ES" sz="1500" b="1" dirty="0">
                          <a:solidFill>
                            <a:schemeClr val="bg1"/>
                          </a:solidFill>
                        </a:rPr>
                        <a:t>Temporalidad</a:t>
                      </a:r>
                      <a:endParaRPr sz="1500" dirty="0">
                        <a:solidFill>
                          <a:schemeClr val="bg1"/>
                        </a:solidFill>
                      </a:endParaRPr>
                    </a:p>
                  </a:txBody>
                  <a:tcPr marL="91450" marR="91450" marT="45725" marB="45725">
                    <a:solidFill>
                      <a:schemeClr val="accent1"/>
                    </a:solidFill>
                  </a:tcPr>
                </a:tc>
                <a:extLst>
                  <a:ext uri="{0D108BD9-81ED-4DB2-BD59-A6C34878D82A}">
                    <a16:rowId xmlns="" xmlns:a16="http://schemas.microsoft.com/office/drawing/2014/main" val="10000"/>
                  </a:ext>
                </a:extLst>
              </a:tr>
              <a:tr h="501560">
                <a:tc>
                  <a:txBody>
                    <a:bodyPr/>
                    <a:lstStyle/>
                    <a:p>
                      <a:pPr marL="0" marR="0" lvl="0" indent="0" algn="l" rtl="0">
                        <a:spcBef>
                          <a:spcPts val="0"/>
                        </a:spcBef>
                        <a:spcAft>
                          <a:spcPts val="0"/>
                        </a:spcAft>
                        <a:buNone/>
                      </a:pPr>
                      <a:r>
                        <a:rPr lang="es-ES" sz="1400" dirty="0"/>
                        <a:t>1. Ciudadanía y convivencia en la diversidad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Arte para promover la actividad democracia. </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1"/>
                  </a:ext>
                </a:extLst>
              </a:tr>
              <a:tr h="501560">
                <a:tc>
                  <a:txBody>
                    <a:bodyPr/>
                    <a:lstStyle/>
                    <a:p>
                      <a:pPr marL="0" marR="0" lvl="0" indent="0" algn="l" rtl="0">
                        <a:spcBef>
                          <a:spcPts val="0"/>
                        </a:spcBef>
                        <a:spcAft>
                          <a:spcPts val="0"/>
                        </a:spcAft>
                        <a:buNone/>
                      </a:pPr>
                      <a:r>
                        <a:rPr lang="es-ES" sz="1400" dirty="0"/>
                        <a:t>2. Trabajo y emprendimiento</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Emprendimiento desde el arte y la cultura</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2"/>
                  </a:ext>
                </a:extLst>
              </a:tr>
              <a:tr h="501560">
                <a:tc>
                  <a:txBody>
                    <a:bodyPr/>
                    <a:lstStyle/>
                    <a:p>
                      <a:pPr marL="0" marR="0" lvl="0" indent="0" algn="l" rtl="0">
                        <a:spcBef>
                          <a:spcPts val="0"/>
                        </a:spcBef>
                        <a:spcAft>
                          <a:spcPts val="0"/>
                        </a:spcAft>
                        <a:buNone/>
                      </a:pPr>
                      <a:r>
                        <a:rPr lang="es-ES" sz="1400" dirty="0"/>
                        <a:t>3. Salud y conservación ambiental//Descubrimiento e innovación</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Cuidamos nuestra salud emocional a través del arte</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a:t>4 Semanas</a:t>
                      </a:r>
                      <a:endParaRPr sz="140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3"/>
                  </a:ext>
                </a:extLst>
              </a:tr>
              <a:tr h="501560">
                <a:tc>
                  <a:txBody>
                    <a:bodyPr/>
                    <a:lstStyle/>
                    <a:p>
                      <a:pPr marL="0" marR="0" lvl="0" indent="0" algn="l" rtl="0">
                        <a:spcBef>
                          <a:spcPts val="0"/>
                        </a:spcBef>
                        <a:spcAft>
                          <a:spcPts val="0"/>
                        </a:spcAft>
                        <a:buNone/>
                      </a:pPr>
                      <a:r>
                        <a:rPr lang="es-ES" sz="1400" dirty="0"/>
                        <a:t>4. Logros y desafíos del país en el bicentenario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Mujeres en el arte, la cultura en el Bicentenario</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5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4"/>
                  </a:ext>
                </a:extLst>
              </a:tr>
              <a:tr h="484952">
                <a:tc>
                  <a:txBody>
                    <a:bodyPr/>
                    <a:lstStyle/>
                    <a:p>
                      <a:pPr marL="0" marR="0" lvl="0" indent="0" algn="l" rtl="0">
                        <a:spcBef>
                          <a:spcPts val="0"/>
                        </a:spcBef>
                        <a:spcAft>
                          <a:spcPts val="0"/>
                        </a:spcAft>
                        <a:buNone/>
                      </a:pPr>
                      <a:r>
                        <a:rPr lang="es-ES" sz="1400" dirty="0"/>
                        <a:t>5. Ciudadanía y convivencia en la diversidad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Ciudadanía y arte en un país diverso</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a:t>3 Semanas</a:t>
                      </a:r>
                      <a:endParaRPr sz="140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5"/>
                  </a:ext>
                </a:extLst>
              </a:tr>
              <a:tr h="501560">
                <a:tc>
                  <a:txBody>
                    <a:bodyPr/>
                    <a:lstStyle/>
                    <a:p>
                      <a:pPr marL="0" marR="0" lvl="0" indent="0" algn="l" rtl="0">
                        <a:spcBef>
                          <a:spcPts val="0"/>
                        </a:spcBef>
                        <a:spcAft>
                          <a:spcPts val="0"/>
                        </a:spcAft>
                        <a:buNone/>
                      </a:pPr>
                      <a:r>
                        <a:rPr lang="es-ES" sz="1400" dirty="0"/>
                        <a:t>6. Salud y conservación ambiental</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Los saberes de mi comunidad para cuidar nuestra salud</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6"/>
                  </a:ext>
                </a:extLst>
              </a:tr>
              <a:tr h="501560">
                <a:tc>
                  <a:txBody>
                    <a:bodyPr/>
                    <a:lstStyle/>
                    <a:p>
                      <a:pPr marL="0" marR="0" lvl="0" indent="0" algn="l" rtl="0">
                        <a:spcBef>
                          <a:spcPts val="0"/>
                        </a:spcBef>
                        <a:spcAft>
                          <a:spcPts val="0"/>
                        </a:spcAft>
                        <a:buNone/>
                      </a:pPr>
                      <a:r>
                        <a:rPr lang="es-ES" sz="1400" dirty="0"/>
                        <a:t>7. Descubrimiento e innovación/ Trabajo y emprendimiento en el siglo XXI</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Innovación desde el arte y la cultura</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 3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7"/>
                  </a:ext>
                </a:extLst>
              </a:tr>
              <a:tr h="501560">
                <a:tc>
                  <a:txBody>
                    <a:bodyPr/>
                    <a:lstStyle/>
                    <a:p>
                      <a:pPr marL="0" marR="0" lvl="0" indent="0" algn="l" rtl="0">
                        <a:spcBef>
                          <a:spcPts val="0"/>
                        </a:spcBef>
                        <a:spcAft>
                          <a:spcPts val="0"/>
                        </a:spcAft>
                        <a:buNone/>
                      </a:pPr>
                      <a:r>
                        <a:rPr lang="es-ES" sz="1400" dirty="0"/>
                        <a:t>8. Salud y conservación ambiental</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Arte para reflexionar sobre la extinción de los animales.</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4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8"/>
                  </a:ext>
                </a:extLst>
              </a:tr>
              <a:tr h="501560">
                <a:tc>
                  <a:txBody>
                    <a:bodyPr/>
                    <a:lstStyle/>
                    <a:p>
                      <a:pPr marL="0" marR="0" lvl="0" indent="0" algn="l" rtl="0">
                        <a:spcBef>
                          <a:spcPts val="0"/>
                        </a:spcBef>
                        <a:spcAft>
                          <a:spcPts val="0"/>
                        </a:spcAft>
                        <a:buNone/>
                      </a:pPr>
                      <a:r>
                        <a:rPr lang="es-ES" sz="1400" dirty="0"/>
                        <a:t>9 Logros y desafíos del país en el bicentenario</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Un mejor país para los peruanos y peruanas</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5 Semanas</a:t>
                      </a:r>
                      <a:endParaRPr sz="1400" dirty="0"/>
                    </a:p>
                  </a:txBody>
                  <a:tcPr marL="91450" marR="91450" marT="45725" marB="45725">
                    <a:solidFill>
                      <a:schemeClr val="accent1">
                        <a:lumMod val="20000"/>
                        <a:lumOff val="80000"/>
                      </a:schemeClr>
                    </a:solidFill>
                  </a:tcPr>
                </a:tc>
                <a:extLst>
                  <a:ext uri="{0D108BD9-81ED-4DB2-BD59-A6C34878D82A}">
                    <a16:rowId xmlns=""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ppt_w</p:attrName>
                                        </p:attrNameLst>
                                      </p:cBhvr>
                                      <p:tavLst>
                                        <p:tav tm="0">
                                          <p:val>
                                            <p:strVal val="0"/>
                                          </p:val>
                                        </p:tav>
                                        <p:tav tm="100000">
                                          <p:val>
                                            <p:strVal val="#ppt_w"/>
                                          </p:val>
                                        </p:tav>
                                      </p:tavLst>
                                    </p:anim>
                                    <p:anim calcmode="lin" valueType="num">
                                      <p:cBhvr additive="base">
                                        <p:cTn id="8" dur="5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Materiales Aprendo en Casa Tercera Semana del 20 al 24 de Abril 2020">
            <a:extLst>
              <a:ext uri="{FF2B5EF4-FFF2-40B4-BE49-F238E27FC236}">
                <a16:creationId xmlns="" xmlns:a16="http://schemas.microsoft.com/office/drawing/2014/main" id="{DBB398E8-A03E-421B-AA5C-595514CF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1" y="125523"/>
            <a:ext cx="2753392" cy="10250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 xmlns:a16="http://schemas.microsoft.com/office/drawing/2014/main" id="{463E874B-1B2A-411B-9F86-2D73EEE1AF22}"/>
              </a:ext>
            </a:extLst>
          </p:cNvPr>
          <p:cNvGrpSpPr/>
          <p:nvPr/>
        </p:nvGrpSpPr>
        <p:grpSpPr>
          <a:xfrm>
            <a:off x="241589" y="1832290"/>
            <a:ext cx="5720722" cy="2522987"/>
            <a:chOff x="169779" y="2475934"/>
            <a:chExt cx="7669750" cy="2861615"/>
          </a:xfrm>
        </p:grpSpPr>
        <p:sp>
          <p:nvSpPr>
            <p:cNvPr id="18" name="CuadroTexto 17"/>
            <p:cNvSpPr txBox="1"/>
            <p:nvPr/>
          </p:nvSpPr>
          <p:spPr>
            <a:xfrm>
              <a:off x="3127983" y="2783747"/>
              <a:ext cx="812805" cy="1256708"/>
            </a:xfrm>
            <a:prstGeom prst="rect">
              <a:avLst/>
            </a:prstGeom>
            <a:noFill/>
          </p:spPr>
          <p:txBody>
            <a:bodyPr wrap="none" rtlCol="0">
              <a:spAutoFit/>
            </a:bodyPr>
            <a:lstStyle/>
            <a:p>
              <a:r>
                <a:rPr lang="es-PE" sz="6600" b="1" dirty="0">
                  <a:solidFill>
                    <a:schemeClr val="accent4"/>
                  </a:solidFill>
                </a:rPr>
                <a:t>=</a:t>
              </a:r>
            </a:p>
          </p:txBody>
        </p:sp>
        <p:sp>
          <p:nvSpPr>
            <p:cNvPr id="20" name="CuadroTexto 19"/>
            <p:cNvSpPr txBox="1"/>
            <p:nvPr/>
          </p:nvSpPr>
          <p:spPr>
            <a:xfrm>
              <a:off x="3868925" y="3790889"/>
              <a:ext cx="3168528" cy="418903"/>
            </a:xfrm>
            <a:prstGeom prst="rect">
              <a:avLst/>
            </a:prstGeom>
            <a:noFill/>
          </p:spPr>
          <p:txBody>
            <a:bodyPr wrap="square" rtlCol="0">
              <a:spAutoFit/>
            </a:bodyPr>
            <a:lstStyle/>
            <a:p>
              <a:pPr algn="ctr"/>
              <a:r>
                <a:rPr lang="es-PE" b="1" dirty="0">
                  <a:solidFill>
                    <a:srgbClr val="0070C0"/>
                  </a:solidFill>
                  <a:latin typeface="+mj-lt"/>
                </a:rPr>
                <a:t>¡Listo para aprender!</a:t>
              </a:r>
            </a:p>
          </p:txBody>
        </p:sp>
        <p:sp>
          <p:nvSpPr>
            <p:cNvPr id="28" name="CuadroTexto 27"/>
            <p:cNvSpPr txBox="1"/>
            <p:nvPr/>
          </p:nvSpPr>
          <p:spPr>
            <a:xfrm>
              <a:off x="4050003" y="4805039"/>
              <a:ext cx="2859980" cy="453812"/>
            </a:xfrm>
            <a:prstGeom prst="rect">
              <a:avLst/>
            </a:prstGeom>
            <a:noFill/>
          </p:spPr>
          <p:txBody>
            <a:bodyPr wrap="square" rtlCol="0">
              <a:spAutoFit/>
            </a:bodyPr>
            <a:lstStyle/>
            <a:p>
              <a:r>
                <a:rPr lang="es-PE" sz="1600" dirty="0">
                  <a:solidFill>
                    <a:srgbClr val="0070C0"/>
                  </a:solidFill>
                  <a:latin typeface="+mj-lt"/>
                </a:rPr>
                <a:t>(</a:t>
              </a:r>
              <a:r>
                <a:rPr lang="es-PE" sz="20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Ansiedad y estrés.</a:t>
              </a:r>
            </a:p>
          </p:txBody>
        </p:sp>
        <p:sp>
          <p:nvSpPr>
            <p:cNvPr id="29" name="CuadroTexto 28"/>
            <p:cNvSpPr txBox="1"/>
            <p:nvPr/>
          </p:nvSpPr>
          <p:spPr>
            <a:xfrm>
              <a:off x="4007531" y="4185565"/>
              <a:ext cx="2777636" cy="383994"/>
            </a:xfrm>
            <a:prstGeom prst="rect">
              <a:avLst/>
            </a:prstGeom>
            <a:noFill/>
          </p:spPr>
          <p:txBody>
            <a:bodyPr wrap="none" rtlCol="0">
              <a:spAutoFit/>
            </a:bodyPr>
            <a:lstStyle/>
            <a:p>
              <a:r>
                <a:rPr lang="es-PE" sz="1600" dirty="0">
                  <a:solidFill>
                    <a:srgbClr val="0070C0"/>
                  </a:solidFill>
                  <a:latin typeface="+mj-lt"/>
                </a:rPr>
                <a:t>(</a:t>
              </a:r>
              <a:r>
                <a:rPr lang="es-PE" sz="16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Atención y concentración. </a:t>
              </a:r>
            </a:p>
          </p:txBody>
        </p:sp>
        <p:sp>
          <p:nvSpPr>
            <p:cNvPr id="30" name="CuadroTexto 29"/>
            <p:cNvSpPr txBox="1"/>
            <p:nvPr/>
          </p:nvSpPr>
          <p:spPr>
            <a:xfrm>
              <a:off x="4023575" y="4525069"/>
              <a:ext cx="3815954" cy="383994"/>
            </a:xfrm>
            <a:prstGeom prst="rect">
              <a:avLst/>
            </a:prstGeom>
            <a:noFill/>
          </p:spPr>
          <p:txBody>
            <a:bodyPr wrap="square" rtlCol="0">
              <a:spAutoFit/>
            </a:bodyPr>
            <a:lstStyle/>
            <a:p>
              <a:r>
                <a:rPr lang="es-PE" sz="1600" dirty="0">
                  <a:solidFill>
                    <a:srgbClr val="0070C0"/>
                  </a:solidFill>
                  <a:latin typeface="+mj-lt"/>
                </a:rPr>
                <a:t>(</a:t>
              </a:r>
              <a:r>
                <a:rPr lang="es-PE" sz="16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Mejores procesos de pensamiento. </a:t>
              </a:r>
            </a:p>
          </p:txBody>
        </p:sp>
        <p:sp>
          <p:nvSpPr>
            <p:cNvPr id="25" name="CuadroTexto 24">
              <a:extLst>
                <a:ext uri="{FF2B5EF4-FFF2-40B4-BE49-F238E27FC236}">
                  <a16:creationId xmlns="" xmlns:a16="http://schemas.microsoft.com/office/drawing/2014/main" id="{C1451FA2-A7B7-4917-8CB6-D85F723FCA74}"/>
                </a:ext>
              </a:extLst>
            </p:cNvPr>
            <p:cNvSpPr txBox="1"/>
            <p:nvPr/>
          </p:nvSpPr>
          <p:spPr>
            <a:xfrm>
              <a:off x="169779" y="4185566"/>
              <a:ext cx="2924250" cy="1151983"/>
            </a:xfrm>
            <a:prstGeom prst="rect">
              <a:avLst/>
            </a:prstGeom>
            <a:noFill/>
          </p:spPr>
          <p:txBody>
            <a:bodyPr wrap="square" rtlCol="0">
              <a:spAutoFit/>
            </a:bodyPr>
            <a:lstStyle/>
            <a:p>
              <a:pPr algn="ctr"/>
              <a:r>
                <a:rPr lang="es-PE" sz="2400" b="1" dirty="0">
                  <a:solidFill>
                    <a:schemeClr val="accent1">
                      <a:lumMod val="75000"/>
                    </a:schemeClr>
                  </a:solidFill>
                  <a:latin typeface="+mj-lt"/>
                </a:rPr>
                <a:t>3 Minutos</a:t>
              </a:r>
            </a:p>
            <a:p>
              <a:pPr algn="ctr"/>
              <a:r>
                <a:rPr lang="es-PE" sz="1200" dirty="0">
                  <a:solidFill>
                    <a:schemeClr val="accent1">
                      <a:lumMod val="75000"/>
                    </a:schemeClr>
                  </a:solidFill>
                  <a:latin typeface="+mj-lt"/>
                </a:rPr>
                <a:t>En movimiento</a:t>
              </a:r>
            </a:p>
            <a:p>
              <a:pPr algn="ctr"/>
              <a:r>
                <a:rPr lang="es-PE" sz="1200" dirty="0">
                  <a:solidFill>
                    <a:schemeClr val="accent1">
                      <a:lumMod val="75000"/>
                    </a:schemeClr>
                  </a:solidFill>
                  <a:latin typeface="+mj-lt"/>
                </a:rPr>
                <a:t>con intención, crea mejores condiciones para aprender</a:t>
              </a:r>
            </a:p>
          </p:txBody>
        </p:sp>
        <p:pic>
          <p:nvPicPr>
            <p:cNvPr id="13" name="Imagen 12" descr="Imagen que contiene juguete, lego&#10;&#10;Descripción generada automáticamente">
              <a:extLst>
                <a:ext uri="{FF2B5EF4-FFF2-40B4-BE49-F238E27FC236}">
                  <a16:creationId xmlns="" xmlns:a16="http://schemas.microsoft.com/office/drawing/2014/main" id="{840BFAA8-9589-4F7A-B218-A6CA977E1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43" y="2551465"/>
              <a:ext cx="1721274" cy="1721273"/>
            </a:xfrm>
            <a:prstGeom prst="rect">
              <a:avLst/>
            </a:prstGeom>
          </p:spPr>
        </p:pic>
        <p:pic>
          <p:nvPicPr>
            <p:cNvPr id="33" name="Imagen 32" descr="Imagen que contiene juguete, muñeca&#10;&#10;Descripción generada automáticamente">
              <a:extLst>
                <a:ext uri="{FF2B5EF4-FFF2-40B4-BE49-F238E27FC236}">
                  <a16:creationId xmlns="" xmlns:a16="http://schemas.microsoft.com/office/drawing/2014/main" id="{A9F2855C-E237-4197-BD21-1756E4FAD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776" y="2475934"/>
              <a:ext cx="1955145" cy="1252417"/>
            </a:xfrm>
            <a:prstGeom prst="rect">
              <a:avLst/>
            </a:prstGeom>
          </p:spPr>
        </p:pic>
      </p:grpSp>
      <p:sp>
        <p:nvSpPr>
          <p:cNvPr id="21" name="CuadroTexto 20">
            <a:extLst>
              <a:ext uri="{FF2B5EF4-FFF2-40B4-BE49-F238E27FC236}">
                <a16:creationId xmlns="" xmlns:a16="http://schemas.microsoft.com/office/drawing/2014/main" id="{D37CCCBD-85E8-4D4E-AE91-97E1E5ABC663}"/>
              </a:ext>
            </a:extLst>
          </p:cNvPr>
          <p:cNvSpPr txBox="1"/>
          <p:nvPr/>
        </p:nvSpPr>
        <p:spPr>
          <a:xfrm>
            <a:off x="-334158" y="1214999"/>
            <a:ext cx="3211331" cy="461665"/>
          </a:xfrm>
          <a:prstGeom prst="rect">
            <a:avLst/>
          </a:prstGeom>
          <a:noFill/>
        </p:spPr>
        <p:txBody>
          <a:bodyPr wrap="square" rtlCol="0">
            <a:spAutoFit/>
          </a:bodyPr>
          <a:lstStyle/>
          <a:p>
            <a:pPr algn="ctr"/>
            <a:r>
              <a:rPr lang="es-PE" sz="2400" b="1" dirty="0">
                <a:solidFill>
                  <a:schemeClr val="accent1">
                    <a:lumMod val="75000"/>
                  </a:schemeClr>
                </a:solidFill>
                <a:latin typeface="+mj-lt"/>
              </a:rPr>
              <a:t>Activarte 2021</a:t>
            </a:r>
            <a:endParaRPr lang="es-PE" sz="1200" b="1" dirty="0">
              <a:solidFill>
                <a:schemeClr val="accent1">
                  <a:lumMod val="75000"/>
                </a:schemeClr>
              </a:solidFill>
              <a:latin typeface="+mj-lt"/>
            </a:endParaRPr>
          </a:p>
        </p:txBody>
      </p:sp>
      <p:cxnSp>
        <p:nvCxnSpPr>
          <p:cNvPr id="4" name="Conector recto 3">
            <a:extLst>
              <a:ext uri="{FF2B5EF4-FFF2-40B4-BE49-F238E27FC236}">
                <a16:creationId xmlns="" xmlns:a16="http://schemas.microsoft.com/office/drawing/2014/main" id="{BF8A39F3-9564-4B55-BC40-9A001BE720A8}"/>
              </a:ext>
            </a:extLst>
          </p:cNvPr>
          <p:cNvCxnSpPr/>
          <p:nvPr/>
        </p:nvCxnSpPr>
        <p:spPr>
          <a:xfrm>
            <a:off x="5897217" y="1041157"/>
            <a:ext cx="0" cy="5253626"/>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 xmlns:a16="http://schemas.microsoft.com/office/drawing/2014/main" id="{8574DB66-4DF2-4483-8933-411D95052BC6}"/>
              </a:ext>
            </a:extLst>
          </p:cNvPr>
          <p:cNvSpPr txBox="1"/>
          <p:nvPr/>
        </p:nvSpPr>
        <p:spPr>
          <a:xfrm>
            <a:off x="7642925" y="204248"/>
            <a:ext cx="2447208" cy="523220"/>
          </a:xfrm>
          <a:prstGeom prst="rect">
            <a:avLst/>
          </a:prstGeom>
          <a:noFill/>
        </p:spPr>
        <p:txBody>
          <a:bodyPr wrap="none" rtlCol="0">
            <a:spAutoFit/>
          </a:bodyPr>
          <a:lstStyle/>
          <a:p>
            <a:pPr algn="just"/>
            <a:r>
              <a:rPr lang="es-PE" sz="2800" b="1" dirty="0">
                <a:solidFill>
                  <a:srgbClr val="0070C0"/>
                </a:solidFill>
                <a:latin typeface="+mj-lt"/>
              </a:rPr>
              <a:t>Propuesta 2021</a:t>
            </a:r>
            <a:endParaRPr lang="es-PE" sz="2000" b="1" dirty="0">
              <a:solidFill>
                <a:srgbClr val="0070C0"/>
              </a:solidFill>
              <a:latin typeface="+mj-lt"/>
            </a:endParaRPr>
          </a:p>
        </p:txBody>
      </p:sp>
      <p:sp>
        <p:nvSpPr>
          <p:cNvPr id="24" name="CuadroTexto 23">
            <a:extLst>
              <a:ext uri="{FF2B5EF4-FFF2-40B4-BE49-F238E27FC236}">
                <a16:creationId xmlns="" xmlns:a16="http://schemas.microsoft.com/office/drawing/2014/main" id="{64513053-A1D8-4214-AAF1-F85042A73799}"/>
              </a:ext>
            </a:extLst>
          </p:cNvPr>
          <p:cNvSpPr txBox="1"/>
          <p:nvPr/>
        </p:nvSpPr>
        <p:spPr>
          <a:xfrm>
            <a:off x="6213288" y="1670091"/>
            <a:ext cx="5689234" cy="1077218"/>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Iniciar cada uno de los programas de Aprendo en Casa TV 2021 con el segmento ActivArte , desarrollando 3 minutos en movimiento con intención, tanto para el nivel Primaria y Secundaria.</a:t>
            </a:r>
            <a:endParaRPr lang="es-PE" sz="1200" dirty="0">
              <a:solidFill>
                <a:srgbClr val="0070C0"/>
              </a:solidFill>
              <a:latin typeface="+mj-lt"/>
            </a:endParaRPr>
          </a:p>
        </p:txBody>
      </p:sp>
      <p:sp>
        <p:nvSpPr>
          <p:cNvPr id="31" name="CuadroTexto 30">
            <a:extLst>
              <a:ext uri="{FF2B5EF4-FFF2-40B4-BE49-F238E27FC236}">
                <a16:creationId xmlns="" xmlns:a16="http://schemas.microsoft.com/office/drawing/2014/main" id="{78E5B6D7-1F93-4779-A81F-AC556BE24EA5}"/>
              </a:ext>
            </a:extLst>
          </p:cNvPr>
          <p:cNvSpPr txBox="1"/>
          <p:nvPr/>
        </p:nvSpPr>
        <p:spPr>
          <a:xfrm>
            <a:off x="6158883" y="2836973"/>
            <a:ext cx="5820645" cy="830997"/>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Para el nivel Primaria y Secundaria, reutilizar los 108 videos de ActivArte que fueron emitidos durante el año pasado. Cubriéndose así los meses de marzo y abril.</a:t>
            </a:r>
            <a:endParaRPr lang="es-PE" sz="1200" dirty="0">
              <a:solidFill>
                <a:srgbClr val="0070C0"/>
              </a:solidFill>
              <a:latin typeface="+mj-lt"/>
            </a:endParaRPr>
          </a:p>
        </p:txBody>
      </p:sp>
      <p:sp>
        <p:nvSpPr>
          <p:cNvPr id="32" name="CuadroTexto 31">
            <a:extLst>
              <a:ext uri="{FF2B5EF4-FFF2-40B4-BE49-F238E27FC236}">
                <a16:creationId xmlns="" xmlns:a16="http://schemas.microsoft.com/office/drawing/2014/main" id="{9FAFEAE8-0676-465F-BB79-3BF654E6D3DC}"/>
              </a:ext>
            </a:extLst>
          </p:cNvPr>
          <p:cNvSpPr txBox="1"/>
          <p:nvPr/>
        </p:nvSpPr>
        <p:spPr>
          <a:xfrm>
            <a:off x="6158885" y="3802882"/>
            <a:ext cx="5820643" cy="1077218"/>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Producir 216 videos (primaria y secundaria) la Asociación D1, aportaría 10 videos más (factor presupuestal) y el retos con recursos Minedu  para los meses de mayo a agosto. Para los siguientes meses se repetirían los videos, previa valoración.</a:t>
            </a:r>
            <a:endParaRPr lang="es-PE" sz="1200" dirty="0">
              <a:solidFill>
                <a:srgbClr val="0070C0"/>
              </a:solidFill>
              <a:latin typeface="+mj-lt"/>
            </a:endParaRPr>
          </a:p>
        </p:txBody>
      </p:sp>
      <p:sp>
        <p:nvSpPr>
          <p:cNvPr id="35" name="CuadroTexto 34">
            <a:extLst>
              <a:ext uri="{FF2B5EF4-FFF2-40B4-BE49-F238E27FC236}">
                <a16:creationId xmlns="" xmlns:a16="http://schemas.microsoft.com/office/drawing/2014/main" id="{DBA466DC-FDD6-4DDB-8947-1E9825446118}"/>
              </a:ext>
            </a:extLst>
          </p:cNvPr>
          <p:cNvSpPr txBox="1"/>
          <p:nvPr/>
        </p:nvSpPr>
        <p:spPr>
          <a:xfrm>
            <a:off x="6213288" y="4969764"/>
            <a:ext cx="5820642" cy="584775"/>
          </a:xfrm>
          <a:prstGeom prst="rect">
            <a:avLst/>
          </a:prstGeom>
          <a:noFill/>
        </p:spPr>
        <p:txBody>
          <a:bodyPr wrap="square" rtlCol="0">
            <a:spAutoFit/>
          </a:bodyPr>
          <a:lstStyle/>
          <a:p>
            <a:pPr algn="just"/>
            <a:r>
              <a:rPr lang="es-PE" sz="1600" b="1" dirty="0">
                <a:solidFill>
                  <a:srgbClr val="0070C0"/>
                </a:solidFill>
                <a:latin typeface="+mj-lt"/>
              </a:rPr>
              <a:t>Importante: </a:t>
            </a:r>
            <a:r>
              <a:rPr lang="es-PE" sz="1600" dirty="0">
                <a:solidFill>
                  <a:srgbClr val="0070C0"/>
                </a:solidFill>
                <a:latin typeface="+mj-lt"/>
              </a:rPr>
              <a:t>El Convenio entre el MINEDU y la Asociación Cultural D1, aún se encuentra en tramite para su firma.</a:t>
            </a:r>
            <a:endParaRPr lang="es-PE" sz="1200" dirty="0">
              <a:solidFill>
                <a:srgbClr val="0070C0"/>
              </a:solidFill>
              <a:latin typeface="+mj-lt"/>
            </a:endParaRPr>
          </a:p>
        </p:txBody>
      </p:sp>
      <p:sp>
        <p:nvSpPr>
          <p:cNvPr id="36" name="CuadroTexto 35">
            <a:extLst>
              <a:ext uri="{FF2B5EF4-FFF2-40B4-BE49-F238E27FC236}">
                <a16:creationId xmlns="" xmlns:a16="http://schemas.microsoft.com/office/drawing/2014/main" id="{9DF39DB1-C27D-46DD-9CDD-B2B993227E65}"/>
              </a:ext>
            </a:extLst>
          </p:cNvPr>
          <p:cNvSpPr txBox="1"/>
          <p:nvPr/>
        </p:nvSpPr>
        <p:spPr>
          <a:xfrm>
            <a:off x="58106" y="5936694"/>
            <a:ext cx="1621415" cy="677108"/>
          </a:xfrm>
          <a:prstGeom prst="rect">
            <a:avLst/>
          </a:prstGeom>
          <a:noFill/>
        </p:spPr>
        <p:txBody>
          <a:bodyPr wrap="square" rtlCol="0">
            <a:spAutoFit/>
          </a:bodyPr>
          <a:lstStyle/>
          <a:p>
            <a:pPr algn="ctr"/>
            <a:r>
              <a:rPr lang="es-PE" sz="1600" b="1" dirty="0">
                <a:solidFill>
                  <a:schemeClr val="accent1">
                    <a:lumMod val="75000"/>
                  </a:schemeClr>
                </a:solidFill>
                <a:latin typeface="+mj-lt"/>
              </a:rPr>
              <a:t>YOGA</a:t>
            </a:r>
          </a:p>
          <a:p>
            <a:pPr algn="ctr"/>
            <a:r>
              <a:rPr lang="es-PE" sz="1100" dirty="0">
                <a:solidFill>
                  <a:schemeClr val="accent1">
                    <a:lumMod val="75000"/>
                  </a:schemeClr>
                </a:solidFill>
                <a:latin typeface="+mj-lt"/>
              </a:rPr>
              <a:t>(Nivel primaria y secundaria)</a:t>
            </a:r>
            <a:endParaRPr lang="es-PE" sz="2000" dirty="0">
              <a:solidFill>
                <a:schemeClr val="accent1">
                  <a:lumMod val="75000"/>
                </a:schemeClr>
              </a:solidFill>
              <a:latin typeface="+mj-lt"/>
            </a:endParaRPr>
          </a:p>
        </p:txBody>
      </p:sp>
      <p:pic>
        <p:nvPicPr>
          <p:cNvPr id="37" name="Imagen 36">
            <a:extLst>
              <a:ext uri="{FF2B5EF4-FFF2-40B4-BE49-F238E27FC236}">
                <a16:creationId xmlns="" xmlns:a16="http://schemas.microsoft.com/office/drawing/2014/main" id="{CA281AFB-1E7B-4132-ABD2-0F7ACAAE0AD5}"/>
              </a:ext>
            </a:extLst>
          </p:cNvPr>
          <p:cNvPicPr>
            <a:picLocks noChangeAspect="1"/>
          </p:cNvPicPr>
          <p:nvPr/>
        </p:nvPicPr>
        <p:blipFill>
          <a:blip r:embed="rId5"/>
          <a:stretch>
            <a:fillRect/>
          </a:stretch>
        </p:blipFill>
        <p:spPr>
          <a:xfrm>
            <a:off x="241589" y="5099381"/>
            <a:ext cx="1235406" cy="818774"/>
          </a:xfrm>
          <a:prstGeom prst="rect">
            <a:avLst/>
          </a:prstGeom>
        </p:spPr>
      </p:pic>
      <p:sp>
        <p:nvSpPr>
          <p:cNvPr id="38" name="CuadroTexto 37">
            <a:extLst>
              <a:ext uri="{FF2B5EF4-FFF2-40B4-BE49-F238E27FC236}">
                <a16:creationId xmlns="" xmlns:a16="http://schemas.microsoft.com/office/drawing/2014/main" id="{F60F87A6-FC57-46E9-848F-1B05F9E745C3}"/>
              </a:ext>
            </a:extLst>
          </p:cNvPr>
          <p:cNvSpPr txBox="1"/>
          <p:nvPr/>
        </p:nvSpPr>
        <p:spPr>
          <a:xfrm>
            <a:off x="1511299" y="5936694"/>
            <a:ext cx="1489878" cy="523220"/>
          </a:xfrm>
          <a:prstGeom prst="rect">
            <a:avLst/>
          </a:prstGeom>
          <a:noFill/>
        </p:spPr>
        <p:txBody>
          <a:bodyPr wrap="square" rtlCol="0">
            <a:spAutoFit/>
          </a:bodyPr>
          <a:lstStyle/>
          <a:p>
            <a:pPr algn="ctr"/>
            <a:r>
              <a:rPr lang="es-PE" sz="1600" b="1" dirty="0">
                <a:solidFill>
                  <a:schemeClr val="accent1">
                    <a:lumMod val="75000"/>
                  </a:schemeClr>
                </a:solidFill>
                <a:latin typeface="+mj-lt"/>
              </a:rPr>
              <a:t>AERO FITNESS</a:t>
            </a:r>
          </a:p>
          <a:p>
            <a:pPr algn="ctr"/>
            <a:r>
              <a:rPr lang="es-PE" sz="1100" dirty="0">
                <a:solidFill>
                  <a:schemeClr val="accent1">
                    <a:lumMod val="75000"/>
                  </a:schemeClr>
                </a:solidFill>
                <a:latin typeface="+mj-lt"/>
              </a:rPr>
              <a:t>(Nivel secundaria)</a:t>
            </a:r>
            <a:endParaRPr lang="es-PE" sz="1100" b="1" dirty="0">
              <a:solidFill>
                <a:schemeClr val="accent1">
                  <a:lumMod val="75000"/>
                </a:schemeClr>
              </a:solidFill>
              <a:latin typeface="+mj-lt"/>
            </a:endParaRPr>
          </a:p>
        </p:txBody>
      </p:sp>
      <p:pic>
        <p:nvPicPr>
          <p:cNvPr id="39" name="Imagen 38">
            <a:extLst>
              <a:ext uri="{FF2B5EF4-FFF2-40B4-BE49-F238E27FC236}">
                <a16:creationId xmlns="" xmlns:a16="http://schemas.microsoft.com/office/drawing/2014/main" id="{61D005B1-C3A0-48C6-ACA7-083CBEB46A7A}"/>
              </a:ext>
            </a:extLst>
          </p:cNvPr>
          <p:cNvPicPr>
            <a:picLocks noChangeAspect="1"/>
          </p:cNvPicPr>
          <p:nvPr/>
        </p:nvPicPr>
        <p:blipFill rotWithShape="1">
          <a:blip r:embed="rId6"/>
          <a:srcRect l="6697" r="6984"/>
          <a:stretch/>
        </p:blipFill>
        <p:spPr>
          <a:xfrm>
            <a:off x="1594764" y="5092008"/>
            <a:ext cx="1282409" cy="811326"/>
          </a:xfrm>
          <a:prstGeom prst="rect">
            <a:avLst/>
          </a:prstGeom>
        </p:spPr>
      </p:pic>
      <p:pic>
        <p:nvPicPr>
          <p:cNvPr id="40" name="Picture 4" descr="https://redaccion.lamula.pe/media/uploads/54846b7f-4d85-423e-8cd0-7575058e5cf2.jpg">
            <a:extLst>
              <a:ext uri="{FF2B5EF4-FFF2-40B4-BE49-F238E27FC236}">
                <a16:creationId xmlns="" xmlns:a16="http://schemas.microsoft.com/office/drawing/2014/main" id="{4E0B73CA-D42C-4260-9ADA-A77A2A903C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9093" y="5061189"/>
            <a:ext cx="1285449" cy="856966"/>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 xmlns:a16="http://schemas.microsoft.com/office/drawing/2014/main" id="{DAD15FBD-ECAC-4182-84EE-EB683D7E2E12}"/>
              </a:ext>
            </a:extLst>
          </p:cNvPr>
          <p:cNvSpPr txBox="1"/>
          <p:nvPr/>
        </p:nvSpPr>
        <p:spPr>
          <a:xfrm>
            <a:off x="2877173" y="5903334"/>
            <a:ext cx="1621415" cy="846386"/>
          </a:xfrm>
          <a:prstGeom prst="rect">
            <a:avLst/>
          </a:prstGeom>
          <a:noFill/>
        </p:spPr>
        <p:txBody>
          <a:bodyPr wrap="square" rtlCol="0">
            <a:spAutoFit/>
          </a:bodyPr>
          <a:lstStyle/>
          <a:p>
            <a:pPr lvl="0" algn="ctr"/>
            <a:r>
              <a:rPr lang="es-PE" sz="1400" b="1" dirty="0">
                <a:solidFill>
                  <a:schemeClr val="accent1">
                    <a:lumMod val="75000"/>
                  </a:schemeClr>
                </a:solidFill>
                <a:latin typeface="+mj-lt"/>
              </a:rPr>
              <a:t>PERCUSIÓN CORPORAL</a:t>
            </a:r>
          </a:p>
          <a:p>
            <a:pPr algn="ctr"/>
            <a:r>
              <a:rPr lang="es-PE" sz="1050" dirty="0">
                <a:solidFill>
                  <a:schemeClr val="accent1">
                    <a:lumMod val="75000"/>
                  </a:schemeClr>
                </a:solidFill>
                <a:latin typeface="+mj-lt"/>
              </a:rPr>
              <a:t>(Nivel primaria y secundaria)</a:t>
            </a:r>
            <a:endParaRPr lang="es-PE" dirty="0">
              <a:solidFill>
                <a:schemeClr val="accent1">
                  <a:lumMod val="75000"/>
                </a:schemeClr>
              </a:solidFill>
              <a:latin typeface="+mj-lt"/>
            </a:endParaRPr>
          </a:p>
        </p:txBody>
      </p:sp>
      <p:pic>
        <p:nvPicPr>
          <p:cNvPr id="42" name="Imagen 41">
            <a:extLst>
              <a:ext uri="{FF2B5EF4-FFF2-40B4-BE49-F238E27FC236}">
                <a16:creationId xmlns="" xmlns:a16="http://schemas.microsoft.com/office/drawing/2014/main" id="{361C67A3-9735-41F7-8B0E-2B3C9ACD9A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9488" y="5056497"/>
            <a:ext cx="1269636" cy="846837"/>
          </a:xfrm>
          <a:prstGeom prst="rect">
            <a:avLst/>
          </a:prstGeom>
        </p:spPr>
      </p:pic>
      <p:sp>
        <p:nvSpPr>
          <p:cNvPr id="43" name="CuadroTexto 42">
            <a:extLst>
              <a:ext uri="{FF2B5EF4-FFF2-40B4-BE49-F238E27FC236}">
                <a16:creationId xmlns="" xmlns:a16="http://schemas.microsoft.com/office/drawing/2014/main" id="{3035D543-6585-4710-923B-61D23AB0D4F1}"/>
              </a:ext>
            </a:extLst>
          </p:cNvPr>
          <p:cNvSpPr txBox="1"/>
          <p:nvPr/>
        </p:nvSpPr>
        <p:spPr>
          <a:xfrm>
            <a:off x="4319577" y="5933037"/>
            <a:ext cx="1392190" cy="754053"/>
          </a:xfrm>
          <a:prstGeom prst="rect">
            <a:avLst/>
          </a:prstGeom>
          <a:noFill/>
        </p:spPr>
        <p:txBody>
          <a:bodyPr wrap="square" rtlCol="0">
            <a:spAutoFit/>
          </a:bodyPr>
          <a:lstStyle/>
          <a:p>
            <a:pPr lvl="0" algn="ctr"/>
            <a:r>
              <a:rPr lang="es-PE" sz="1600" b="1" dirty="0">
                <a:solidFill>
                  <a:schemeClr val="accent1">
                    <a:lumMod val="75000"/>
                  </a:schemeClr>
                </a:solidFill>
                <a:latin typeface="+mj-lt"/>
              </a:rPr>
              <a:t>DANZA CREATIVA</a:t>
            </a:r>
          </a:p>
          <a:p>
            <a:pPr algn="ctr"/>
            <a:r>
              <a:rPr lang="es-PE" sz="1100" dirty="0">
                <a:solidFill>
                  <a:schemeClr val="accent1">
                    <a:lumMod val="75000"/>
                  </a:schemeClr>
                </a:solidFill>
                <a:latin typeface="+mj-lt"/>
              </a:rPr>
              <a:t>(Nivel primaria)</a:t>
            </a:r>
            <a:endParaRPr lang="es-PE" sz="2000" dirty="0">
              <a:solidFill>
                <a:schemeClr val="accent1">
                  <a:lumMod val="75000"/>
                </a:schemeClr>
              </a:solidFill>
              <a:latin typeface="+mj-lt"/>
            </a:endParaRPr>
          </a:p>
        </p:txBody>
      </p:sp>
      <p:sp>
        <p:nvSpPr>
          <p:cNvPr id="44" name="CuadroTexto 43">
            <a:extLst>
              <a:ext uri="{FF2B5EF4-FFF2-40B4-BE49-F238E27FC236}">
                <a16:creationId xmlns="" xmlns:a16="http://schemas.microsoft.com/office/drawing/2014/main" id="{2C108435-979A-49CA-812A-79EC78AED62E}"/>
              </a:ext>
            </a:extLst>
          </p:cNvPr>
          <p:cNvSpPr txBox="1"/>
          <p:nvPr/>
        </p:nvSpPr>
        <p:spPr>
          <a:xfrm>
            <a:off x="241589" y="4486290"/>
            <a:ext cx="3640296" cy="400110"/>
          </a:xfrm>
          <a:prstGeom prst="rect">
            <a:avLst/>
          </a:prstGeom>
          <a:noFill/>
        </p:spPr>
        <p:txBody>
          <a:bodyPr wrap="square" rtlCol="0">
            <a:spAutoFit/>
          </a:bodyPr>
          <a:lstStyle/>
          <a:p>
            <a:pPr algn="ctr"/>
            <a:r>
              <a:rPr lang="es-PE" sz="2000" b="1" dirty="0">
                <a:solidFill>
                  <a:schemeClr val="accent1">
                    <a:lumMod val="75000"/>
                  </a:schemeClr>
                </a:solidFill>
                <a:latin typeface="+mj-lt"/>
              </a:rPr>
              <a:t>ACTIVIDADES PROPUESTAS</a:t>
            </a:r>
          </a:p>
        </p:txBody>
      </p:sp>
    </p:spTree>
    <p:extLst>
      <p:ext uri="{BB962C8B-B14F-4D97-AF65-F5344CB8AC3E}">
        <p14:creationId xmlns:p14="http://schemas.microsoft.com/office/powerpoint/2010/main" val="2051920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1794190" y="2518758"/>
            <a:ext cx="3016248" cy="16005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DEBE</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426455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92C6EF07-DD4B-4318-8D1F-B750E6E5C4E0}"/>
              </a:ext>
            </a:extLst>
          </p:cNvPr>
          <p:cNvPicPr>
            <a:picLocks noChangeAspect="1"/>
          </p:cNvPicPr>
          <p:nvPr/>
        </p:nvPicPr>
        <p:blipFill rotWithShape="1">
          <a:blip r:embed="rId2"/>
          <a:srcRect l="7622" t="31174" r="6371" b="6430"/>
          <a:stretch/>
        </p:blipFill>
        <p:spPr>
          <a:xfrm>
            <a:off x="1115961" y="34410"/>
            <a:ext cx="10486104" cy="4277032"/>
          </a:xfrm>
          <a:prstGeom prst="rect">
            <a:avLst/>
          </a:prstGeom>
        </p:spPr>
      </p:pic>
      <p:sp>
        <p:nvSpPr>
          <p:cNvPr id="13" name="Rectángulo: esquinas redondeadas 12">
            <a:extLst>
              <a:ext uri="{FF2B5EF4-FFF2-40B4-BE49-F238E27FC236}">
                <a16:creationId xmlns="" xmlns:a16="http://schemas.microsoft.com/office/drawing/2014/main" id="{7E81A5CB-CFD9-41D2-8B09-C25F76996105}"/>
              </a:ext>
            </a:extLst>
          </p:cNvPr>
          <p:cNvSpPr/>
          <p:nvPr/>
        </p:nvSpPr>
        <p:spPr>
          <a:xfrm>
            <a:off x="760772" y="4095130"/>
            <a:ext cx="1863211" cy="194679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Nivel Inicial: Ciclo I</a:t>
            </a:r>
          </a:p>
          <a:p>
            <a:pPr algn="ctr"/>
            <a:endParaRPr lang="es-PE" sz="1400" dirty="0">
              <a:solidFill>
                <a:schemeClr val="tx1">
                  <a:lumMod val="75000"/>
                  <a:lumOff val="25000"/>
                </a:schemeClr>
              </a:solidFill>
              <a:latin typeface="Arial Rounded MT Bold" panose="020F0704030504030204" pitchFamily="34" charset="0"/>
            </a:endParaRPr>
          </a:p>
          <a:p>
            <a:pPr algn="ctr"/>
            <a:r>
              <a:rPr lang="es-PE" sz="1400" dirty="0">
                <a:solidFill>
                  <a:schemeClr val="tx1">
                    <a:lumMod val="75000"/>
                    <a:lumOff val="25000"/>
                  </a:schemeClr>
                </a:solidFill>
                <a:latin typeface="Arial Rounded MT Bold" panose="020F0704030504030204" pitchFamily="34" charset="0"/>
              </a:rPr>
              <a:t>Niñas y niños menores de 3 años con discapacidad o en riesgo de adquirirla</a:t>
            </a:r>
          </a:p>
        </p:txBody>
      </p:sp>
      <p:sp>
        <p:nvSpPr>
          <p:cNvPr id="14" name="Rectángulo: esquinas redondeadas 13">
            <a:extLst>
              <a:ext uri="{FF2B5EF4-FFF2-40B4-BE49-F238E27FC236}">
                <a16:creationId xmlns="" xmlns:a16="http://schemas.microsoft.com/office/drawing/2014/main" id="{553A3EA2-1474-4D1F-AB78-5ABDF8FFB526}"/>
              </a:ext>
            </a:extLst>
          </p:cNvPr>
          <p:cNvSpPr/>
          <p:nvPr/>
        </p:nvSpPr>
        <p:spPr>
          <a:xfrm>
            <a:off x="2804651" y="4095130"/>
            <a:ext cx="2528122" cy="194679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Nivel Inicial: </a:t>
            </a:r>
          </a:p>
          <a:p>
            <a:pPr algn="ctr"/>
            <a:r>
              <a:rPr lang="es-PE" sz="1400" dirty="0">
                <a:solidFill>
                  <a:schemeClr val="tx1">
                    <a:lumMod val="75000"/>
                    <a:lumOff val="25000"/>
                  </a:schemeClr>
                </a:solidFill>
                <a:latin typeface="Arial Rounded MT Bold" panose="020F0704030504030204" pitchFamily="34" charset="0"/>
              </a:rPr>
              <a:t>Ciclo II</a:t>
            </a:r>
          </a:p>
          <a:p>
            <a:pPr algn="ctr"/>
            <a:r>
              <a:rPr lang="es-PE" sz="1400" dirty="0">
                <a:solidFill>
                  <a:schemeClr val="tx1">
                    <a:lumMod val="75000"/>
                    <a:lumOff val="25000"/>
                  </a:schemeClr>
                </a:solidFill>
                <a:latin typeface="Arial Rounded MT Bold" panose="020F0704030504030204" pitchFamily="34" charset="0"/>
              </a:rPr>
              <a:t>Niños de 3 a 5 años</a:t>
            </a:r>
          </a:p>
          <a:p>
            <a:pPr algn="ctr"/>
            <a:endParaRPr lang="es-PE" sz="1400" dirty="0">
              <a:solidFill>
                <a:schemeClr val="tx1">
                  <a:lumMod val="75000"/>
                  <a:lumOff val="25000"/>
                </a:schemeClr>
              </a:solidFill>
              <a:latin typeface="Arial Rounded MT Bold" panose="020F0704030504030204" pitchFamily="34" charset="0"/>
            </a:endParaRPr>
          </a:p>
          <a:p>
            <a:pPr algn="ctr"/>
            <a:r>
              <a:rPr lang="es-PE" sz="1400" dirty="0">
                <a:solidFill>
                  <a:schemeClr val="tx1">
                    <a:lumMod val="75000"/>
                    <a:lumOff val="25000"/>
                  </a:schemeClr>
                </a:solidFill>
                <a:latin typeface="Arial Rounded MT Bold" panose="020F0704030504030204" pitchFamily="34" charset="0"/>
              </a:rPr>
              <a:t>Ciclo III, IV y V</a:t>
            </a:r>
          </a:p>
          <a:p>
            <a:pPr algn="ctr"/>
            <a:r>
              <a:rPr lang="es-PE" sz="1400" dirty="0">
                <a:solidFill>
                  <a:schemeClr val="tx1">
                    <a:lumMod val="75000"/>
                    <a:lumOff val="25000"/>
                  </a:schemeClr>
                </a:solidFill>
                <a:latin typeface="Arial Rounded MT Bold" panose="020F0704030504030204" pitchFamily="34" charset="0"/>
              </a:rPr>
              <a:t>Estudiantes de 3 a 20 años con discapacidad severa y múltiple</a:t>
            </a:r>
          </a:p>
        </p:txBody>
      </p:sp>
      <p:sp>
        <p:nvSpPr>
          <p:cNvPr id="15" name="Rectángulo: esquinas redondeadas 14">
            <a:extLst>
              <a:ext uri="{FF2B5EF4-FFF2-40B4-BE49-F238E27FC236}">
                <a16:creationId xmlns="" xmlns:a16="http://schemas.microsoft.com/office/drawing/2014/main" id="{DAE9C028-2C94-48A9-A00C-63345E804836}"/>
              </a:ext>
            </a:extLst>
          </p:cNvPr>
          <p:cNvSpPr/>
          <p:nvPr/>
        </p:nvSpPr>
        <p:spPr>
          <a:xfrm>
            <a:off x="7376652" y="4095130"/>
            <a:ext cx="2010697" cy="18042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Docentes y estudiantes de  escuelas inclusivas (EBR, EBA) de los 3 niveles educativos con NEE</a:t>
            </a:r>
          </a:p>
        </p:txBody>
      </p:sp>
    </p:spTree>
    <p:extLst>
      <p:ext uri="{BB962C8B-B14F-4D97-AF65-F5344CB8AC3E}">
        <p14:creationId xmlns:p14="http://schemas.microsoft.com/office/powerpoint/2010/main" val="105874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498850"/>
            <a:ext cx="10515600" cy="480668"/>
          </a:xfrm>
          <a:prstGeom prst="rect">
            <a:avLst/>
          </a:prstGeom>
          <a:ln w="38100">
            <a:solidFill>
              <a:srgbClr val="92D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Arial Rounded MT Bold" panose="020F0704030504030204" pitchFamily="34" charset="0"/>
              </a:rPr>
              <a:t>PROCESO DE CONSTRUCCIÓN DE LA PLANIFICACIÓN ANUAL - EBE</a:t>
            </a:r>
            <a:endParaRPr lang="es-PE" sz="2000" dirty="0">
              <a:latin typeface="Arial Rounded MT Bold" panose="020F0704030504030204" pitchFamily="34" charset="0"/>
            </a:endParaRPr>
          </a:p>
        </p:txBody>
      </p:sp>
      <p:sp>
        <p:nvSpPr>
          <p:cNvPr id="8" name="Título 1">
            <a:extLst>
              <a:ext uri="{FF2B5EF4-FFF2-40B4-BE49-F238E27FC236}">
                <a16:creationId xmlns="" xmlns:a16="http://schemas.microsoft.com/office/drawing/2014/main" id="{36E76661-E37F-4CAC-82DA-DFE36FC3DBCA}"/>
              </a:ext>
            </a:extLst>
          </p:cNvPr>
          <p:cNvSpPr txBox="1">
            <a:spLocks/>
          </p:cNvSpPr>
          <p:nvPr/>
        </p:nvSpPr>
        <p:spPr>
          <a:xfrm>
            <a:off x="838200" y="153402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a:p>
            <a:pPr marL="571500" indent="-571500">
              <a:buFont typeface="Arial" panose="020B0604020202020204" pitchFamily="34" charset="0"/>
              <a:buChar char="•"/>
            </a:pPr>
            <a:endParaRPr lang="es-PE" dirty="0"/>
          </a:p>
        </p:txBody>
      </p:sp>
      <p:sp>
        <p:nvSpPr>
          <p:cNvPr id="2" name="CuadroTexto 1">
            <a:extLst>
              <a:ext uri="{FF2B5EF4-FFF2-40B4-BE49-F238E27FC236}">
                <a16:creationId xmlns="" xmlns:a16="http://schemas.microsoft.com/office/drawing/2014/main" id="{219C6483-1233-4FE3-8534-A01BEC75168D}"/>
              </a:ext>
            </a:extLst>
          </p:cNvPr>
          <p:cNvSpPr txBox="1"/>
          <p:nvPr/>
        </p:nvSpPr>
        <p:spPr>
          <a:xfrm>
            <a:off x="319821" y="1195807"/>
            <a:ext cx="10973232" cy="5047536"/>
          </a:xfrm>
          <a:prstGeom prst="rect">
            <a:avLst/>
          </a:prstGeom>
          <a:solidFill>
            <a:srgbClr val="92D050"/>
          </a:solidFill>
          <a:ln w="38100">
            <a:solidFill>
              <a:srgbClr val="92D050"/>
            </a:solidFill>
          </a:ln>
        </p:spPr>
        <p:txBody>
          <a:bodyPr wrap="square" rtlCol="0">
            <a:spAutoFit/>
          </a:bodyPr>
          <a:lstStyle/>
          <a:p>
            <a:pPr marL="285750" indent="-285750">
              <a:buFont typeface="Arial" panose="020B0604020202020204" pitchFamily="34" charset="0"/>
              <a:buChar char="•"/>
            </a:pPr>
            <a:r>
              <a:rPr lang="es-MX" sz="1400" dirty="0">
                <a:latin typeface="Arial Rounded MT Bold" panose="020F0704030504030204" pitchFamily="34" charset="0"/>
              </a:rPr>
              <a:t>Participación de especialistas de EBE en equipos articulados liderados por EBR: nivel inicial (PRITE, CEBE y SAANEE), nivel primaria (CEBE y SAANEE), nivel secundario (SAANEE)</a:t>
            </a:r>
          </a:p>
          <a:p>
            <a:pPr marL="285750" indent="-285750">
              <a:buFont typeface="Arial" panose="020B0604020202020204" pitchFamily="34" charset="0"/>
              <a:buChar char="•"/>
            </a:pPr>
            <a:endParaRPr lang="es-MX" sz="1400" dirty="0">
              <a:latin typeface="Arial Rounded MT Bold" panose="020F0704030504030204" pitchFamily="34" charset="0"/>
            </a:endParaRPr>
          </a:p>
          <a:p>
            <a:pPr marL="285750" indent="-285750">
              <a:buFont typeface="Arial" panose="020B0604020202020204" pitchFamily="34" charset="0"/>
              <a:buChar char="•"/>
            </a:pPr>
            <a:r>
              <a:rPr lang="es-PE" sz="1400" dirty="0">
                <a:latin typeface="Arial Rounded MT Bold" panose="020F0704030504030204" pitchFamily="34" charset="0"/>
              </a:rPr>
              <a:t>Más adelante, el equipo pedagógico de DEBE, realizará adecuaciones específicas a  la propuesta general de situaciones, considerando las características, necesidades e intereses de los estudiantes de la modalidad.</a:t>
            </a:r>
          </a:p>
          <a:p>
            <a:pPr marL="285750" indent="-285750">
              <a:buFont typeface="Arial" panose="020B0604020202020204" pitchFamily="34" charset="0"/>
              <a:buChar char="•"/>
            </a:pPr>
            <a:endParaRPr lang="es-PE" sz="1400" dirty="0">
              <a:latin typeface="Arial Rounded MT Bold" panose="020F0704030504030204" pitchFamily="34" charset="0"/>
            </a:endParaRPr>
          </a:p>
          <a:p>
            <a:pPr marL="285750" indent="-285750">
              <a:buFont typeface="Arial" panose="020B0604020202020204" pitchFamily="34" charset="0"/>
              <a:buChar char="•"/>
            </a:pPr>
            <a:r>
              <a:rPr lang="es-PE" sz="1400" dirty="0">
                <a:latin typeface="Arial Rounded MT Bold" panose="020F0704030504030204" pitchFamily="34" charset="0"/>
              </a:rPr>
              <a:t>Temporalidad: </a:t>
            </a:r>
          </a:p>
          <a:p>
            <a:pPr marL="265113" lvl="1" algn="just"/>
            <a:r>
              <a:rPr lang="es-PE" sz="1400" dirty="0">
                <a:solidFill>
                  <a:srgbClr val="00B050"/>
                </a:solidFill>
                <a:latin typeface="Arial Rounded MT Bold" panose="020F0704030504030204" pitchFamily="34" charset="0"/>
              </a:rPr>
              <a:t> </a:t>
            </a:r>
            <a:r>
              <a:rPr lang="es-PE" sz="1400" dirty="0">
                <a:solidFill>
                  <a:schemeClr val="bg1"/>
                </a:solidFill>
                <a:latin typeface="Arial Rounded MT Bold" panose="020F0704030504030204" pitchFamily="34" charset="0"/>
              </a:rPr>
              <a:t>DEBE: 2 semanas (PRITE y CEBE)</a:t>
            </a:r>
          </a:p>
          <a:p>
            <a:pPr lvl="1" algn="just"/>
            <a:endParaRPr lang="es-PE"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Las experiencias de aprendizaje son posibles de ser desarrolladas </a:t>
            </a:r>
            <a:r>
              <a:rPr lang="es-ES" sz="1400" dirty="0">
                <a:solidFill>
                  <a:schemeClr val="bg1"/>
                </a:solidFill>
                <a:latin typeface="Arial Rounded MT Bold" panose="020F0704030504030204" pitchFamily="34" charset="0"/>
              </a:rPr>
              <a:t>desde la variabilidad individual de los estudiantes </a:t>
            </a:r>
            <a:r>
              <a:rPr lang="es-ES" sz="1400" dirty="0">
                <a:latin typeface="Arial Rounded MT Bold" panose="020F0704030504030204" pitchFamily="34" charset="0"/>
              </a:rPr>
              <a:t>y la diversidad local, regional, nacional o mundial.</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Los estudiantes de la modalidad de EBE desarrollan las mismas competencias, capacidades y desempeños que los demás niveles y modalidades, solo que el desarrollo de estas competencias suele darse hasta cierto nivel del estándar de aprendizaje de la competencia.</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Además requieren mayor tiempo, apoyos, adecuaciones y adaptaciones, estrategias diferenciadas y la intervención de equipos de profesionales no docentes que, desde una mirada transdisciplinaria complementan el logro de aprendizajes.</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Sin embargo, en el marco del DISEÑO UNIVERSAL PARA EL APRENDIZAJE, las experiencias de aprendizaje no deberían tener que ser adecuadas o adaptadas en función de las características de los estudiantes con NEE, sino que la planificación, desde un inicio, debería considerar la diversidad y variabilidad de la población a la que se dirige. </a:t>
            </a:r>
            <a:r>
              <a:rPr lang="es-PE" sz="1400" dirty="0">
                <a:latin typeface="Arial Rounded MT Bold" panose="020F0704030504030204" pitchFamily="34" charset="0"/>
              </a:rPr>
              <a:t>“LO QUE ES BUENO PARA ALGUNOS ES INDISPENSABLE PARA OTROS”</a:t>
            </a:r>
            <a:endParaRPr lang="es-ES" sz="1400" dirty="0">
              <a:latin typeface="Arial Rounded MT Bold" panose="020F0704030504030204" pitchFamily="34" charset="0"/>
            </a:endParaRPr>
          </a:p>
        </p:txBody>
      </p:sp>
    </p:spTree>
    <p:extLst>
      <p:ext uri="{BB962C8B-B14F-4D97-AF65-F5344CB8AC3E}">
        <p14:creationId xmlns:p14="http://schemas.microsoft.com/office/powerpoint/2010/main" val="21081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628581" y="1308485"/>
          <a:ext cx="10251644" cy="4619347"/>
        </p:xfrm>
        <a:graphic>
          <a:graphicData uri="http://schemas.openxmlformats.org/drawingml/2006/table">
            <a:tbl>
              <a:tblPr firstRow="1" bandRow="1">
                <a:tableStyleId>{638B1855-1B75-4FBE-930C-398BA8C253C6}</a:tableStyleId>
              </a:tblPr>
              <a:tblGrid>
                <a:gridCol w="6111378">
                  <a:extLst>
                    <a:ext uri="{9D8B030D-6E8A-4147-A177-3AD203B41FA5}">
                      <a16:colId xmlns="" xmlns:a16="http://schemas.microsoft.com/office/drawing/2014/main" val="739573855"/>
                    </a:ext>
                  </a:extLst>
                </a:gridCol>
                <a:gridCol w="1439694">
                  <a:extLst>
                    <a:ext uri="{9D8B030D-6E8A-4147-A177-3AD203B41FA5}">
                      <a16:colId xmlns="" xmlns:a16="http://schemas.microsoft.com/office/drawing/2014/main" val="3729039470"/>
                    </a:ext>
                  </a:extLst>
                </a:gridCol>
                <a:gridCol w="1284051">
                  <a:extLst>
                    <a:ext uri="{9D8B030D-6E8A-4147-A177-3AD203B41FA5}">
                      <a16:colId xmlns="" xmlns:a16="http://schemas.microsoft.com/office/drawing/2014/main" val="472398292"/>
                    </a:ext>
                  </a:extLst>
                </a:gridCol>
                <a:gridCol w="1416521">
                  <a:extLst>
                    <a:ext uri="{9D8B030D-6E8A-4147-A177-3AD203B41FA5}">
                      <a16:colId xmlns="" xmlns:a16="http://schemas.microsoft.com/office/drawing/2014/main" val="1034214925"/>
                    </a:ext>
                  </a:extLst>
                </a:gridCol>
              </a:tblGrid>
              <a:tr h="359461">
                <a:tc>
                  <a:txBody>
                    <a:bodyPr/>
                    <a:lstStyle/>
                    <a:p>
                      <a:pPr algn="ctr"/>
                      <a:r>
                        <a:rPr lang="es-ES" sz="1800" b="0" dirty="0">
                          <a:solidFill>
                            <a:schemeClr val="tx1">
                              <a:lumMod val="85000"/>
                              <a:lumOff val="15000"/>
                            </a:schemeClr>
                          </a:solidFill>
                          <a:latin typeface="Arial Rounded MT Bold" panose="020F0704030504030204" pitchFamily="34" charset="0"/>
                        </a:rPr>
                        <a:t>PRIMER SEMESTRE</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TV</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RADIO</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WEB</a:t>
                      </a:r>
                      <a:endParaRPr lang="es-PE" sz="1800" b="0" dirty="0">
                        <a:solidFill>
                          <a:schemeClr val="tx1">
                            <a:lumMod val="85000"/>
                            <a:lumOff val="15000"/>
                          </a:schemeClr>
                        </a:solidFill>
                        <a:latin typeface="Arial Rounded MT Bold" panose="020F0704030504030204" pitchFamily="34" charset="0"/>
                      </a:endParaRPr>
                    </a:p>
                  </a:txBody>
                  <a:tcPr/>
                </a:tc>
                <a:extLst>
                  <a:ext uri="{0D108BD9-81ED-4DB2-BD59-A6C34878D82A}">
                    <a16:rowId xmlns="" xmlns:a16="http://schemas.microsoft.com/office/drawing/2014/main" val="654511434"/>
                  </a:ext>
                </a:extLst>
              </a:tr>
              <a:tr h="359461">
                <a:tc>
                  <a:txBody>
                    <a:bodyPr/>
                    <a:lstStyle/>
                    <a:p>
                      <a:r>
                        <a:rPr lang="es-PE" sz="1600" dirty="0">
                          <a:solidFill>
                            <a:schemeClr val="tx1">
                              <a:lumMod val="85000"/>
                              <a:lumOff val="15000"/>
                            </a:schemeClr>
                          </a:solidFill>
                          <a:latin typeface="Arial Rounded MT Bold" panose="020F0704030504030204" pitchFamily="34" charset="0"/>
                        </a:rPr>
                        <a:t>Construye su identidad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240420658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comunica oralmente en su lengua materna</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2939578948"/>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Convive y participa democráticamente en la búsqueda en la búsqueda del bien común</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340694359"/>
                  </a:ext>
                </a:extLst>
              </a:tr>
              <a:tr h="359461">
                <a:tc>
                  <a:txBody>
                    <a:bodyPr/>
                    <a:lstStyle/>
                    <a:p>
                      <a:r>
                        <a:rPr lang="es-PE" sz="1600" dirty="0">
                          <a:solidFill>
                            <a:schemeClr val="tx1">
                              <a:lumMod val="85000"/>
                              <a:lumOff val="15000"/>
                            </a:schemeClr>
                          </a:solidFill>
                          <a:latin typeface="Arial Rounded MT Bold" panose="020F0704030504030204" pitchFamily="34" charset="0"/>
                        </a:rPr>
                        <a:t>Lee diferentes tipos de textos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4"/>
                  </a:ext>
                </a:extLst>
              </a:tr>
              <a:tr h="359461">
                <a:tc>
                  <a:txBody>
                    <a:bodyPr/>
                    <a:lstStyle/>
                    <a:p>
                      <a:r>
                        <a:rPr lang="es-PE" sz="1600" dirty="0">
                          <a:solidFill>
                            <a:schemeClr val="tx1">
                              <a:lumMod val="85000"/>
                              <a:lumOff val="15000"/>
                            </a:schemeClr>
                          </a:solidFill>
                          <a:latin typeface="Arial Rounded MT Bold" panose="020F0704030504030204" pitchFamily="34" charset="0"/>
                        </a:rPr>
                        <a:t>Crea proyectos desde los lenguajes artísticos.</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5"/>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desenvuelve de manera autónoma a través de su motricidad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forma, movimiento y localización</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7"/>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Indaga mediante métodos científicos para construir sus conocimientos</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8"/>
                  </a:ext>
                </a:extLst>
              </a:tr>
              <a:tr h="359461">
                <a:tc>
                  <a:txBody>
                    <a:bodyPr/>
                    <a:lstStyle/>
                    <a:p>
                      <a:r>
                        <a:rPr lang="es-PE" sz="1600" dirty="0">
                          <a:solidFill>
                            <a:schemeClr val="tx1">
                              <a:lumMod val="85000"/>
                              <a:lumOff val="15000"/>
                            </a:schemeClr>
                          </a:solidFill>
                          <a:latin typeface="Arial Rounded MT Bold" panose="020F0704030504030204" pitchFamily="34" charset="0"/>
                        </a:rPr>
                        <a:t>Escribe diversos tipos de texto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cantidad </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10"/>
                  </a:ext>
                </a:extLst>
              </a:tr>
            </a:tbl>
          </a:graphicData>
        </a:graphic>
      </p:graphicFrame>
      <p:sp>
        <p:nvSpPr>
          <p:cNvPr id="8" name="Título 1">
            <a:extLst>
              <a:ext uri="{FF2B5EF4-FFF2-40B4-BE49-F238E27FC236}">
                <a16:creationId xmlns="" xmlns:a16="http://schemas.microsoft.com/office/drawing/2014/main" id="{02EA36A8-9CD3-45DA-9D9D-3AFDC5998DF7}"/>
              </a:ext>
            </a:extLst>
          </p:cNvPr>
          <p:cNvSpPr txBox="1">
            <a:spLocks/>
          </p:cNvSpPr>
          <p:nvPr/>
        </p:nvSpPr>
        <p:spPr>
          <a:xfrm>
            <a:off x="628581" y="588045"/>
            <a:ext cx="10251644" cy="480668"/>
          </a:xfrm>
          <a:prstGeom prst="rect">
            <a:avLst/>
          </a:prstGeom>
          <a:ln w="38100">
            <a:solidFill>
              <a:srgbClr val="92D05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Arial Rounded MT Bold" panose="020F0704030504030204" pitchFamily="34" charset="0"/>
              </a:rPr>
              <a:t>COMPETENCIAS ABORDADAS – </a:t>
            </a:r>
            <a:r>
              <a:rPr lang="en-US" sz="2000" dirty="0">
                <a:latin typeface="Arial Rounded MT Bold" panose="020F0704030504030204" pitchFamily="34" charset="0"/>
              </a:rPr>
              <a:t>NIVEL </a:t>
            </a:r>
            <a:r>
              <a:rPr lang="en-US" sz="2000" dirty="0">
                <a:solidFill>
                  <a:schemeClr val="tx1">
                    <a:lumMod val="75000"/>
                    <a:lumOff val="25000"/>
                  </a:schemeClr>
                </a:solidFill>
                <a:latin typeface="Arial Rounded MT Bold" panose="020F0704030504030204" pitchFamily="34" charset="0"/>
              </a:rPr>
              <a:t>INICIAL (PRITE Y CEBE)  </a:t>
            </a:r>
            <a:r>
              <a:rPr lang="en-US" sz="2000" dirty="0">
                <a:latin typeface="Arial Rounded MT Bold" panose="020F0704030504030204" pitchFamily="34" charset="0"/>
              </a:rPr>
              <a:t>Y PRIMARIA (CEBE)</a:t>
            </a:r>
            <a:endParaRPr lang="es-PE" sz="2000" dirty="0">
              <a:latin typeface="Arial Rounded MT Bold" panose="020F0704030504030204" pitchFamily="34" charset="0"/>
            </a:endParaRPr>
          </a:p>
        </p:txBody>
      </p:sp>
      <p:sp>
        <p:nvSpPr>
          <p:cNvPr id="3" name="CuadroTexto 2"/>
          <p:cNvSpPr txBox="1"/>
          <p:nvPr/>
        </p:nvSpPr>
        <p:spPr>
          <a:xfrm>
            <a:off x="821267" y="6096000"/>
            <a:ext cx="2255746" cy="400110"/>
          </a:xfrm>
          <a:prstGeom prst="rect">
            <a:avLst/>
          </a:prstGeom>
          <a:noFill/>
        </p:spPr>
        <p:txBody>
          <a:bodyPr wrap="none" rtlCol="0">
            <a:spAutoFit/>
          </a:bodyPr>
          <a:lstStyle/>
          <a:p>
            <a:r>
              <a:rPr lang="es-PE" sz="2000" dirty="0">
                <a:solidFill>
                  <a:schemeClr val="tx1">
                    <a:lumMod val="75000"/>
                    <a:lumOff val="25000"/>
                  </a:schemeClr>
                </a:solidFill>
                <a:latin typeface="Arial Rounded MT Bold" panose="020F0704030504030204" pitchFamily="34" charset="0"/>
              </a:rPr>
              <a:t>(*) </a:t>
            </a:r>
            <a:r>
              <a:rPr lang="es-PE" sz="2000">
                <a:solidFill>
                  <a:schemeClr val="tx1">
                    <a:lumMod val="75000"/>
                    <a:lumOff val="25000"/>
                  </a:schemeClr>
                </a:solidFill>
                <a:latin typeface="Arial Rounded MT Bold" panose="020F0704030504030204" pitchFamily="34" charset="0"/>
              </a:rPr>
              <a:t>ciclo I: </a:t>
            </a:r>
            <a:r>
              <a:rPr lang="es-PE" sz="2000" dirty="0">
                <a:solidFill>
                  <a:schemeClr val="tx1">
                    <a:lumMod val="75000"/>
                    <a:lumOff val="25000"/>
                  </a:schemeClr>
                </a:solidFill>
                <a:latin typeface="Arial Rounded MT Bold" panose="020F0704030504030204" pitchFamily="34" charset="0"/>
              </a:rPr>
              <a:t>PRITE</a:t>
            </a:r>
          </a:p>
        </p:txBody>
      </p:sp>
    </p:spTree>
    <p:extLst>
      <p:ext uri="{BB962C8B-B14F-4D97-AF65-F5344CB8AC3E}">
        <p14:creationId xmlns:p14="http://schemas.microsoft.com/office/powerpoint/2010/main" val="3590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nvGraphicFramePr>
        <p:xfrm>
          <a:off x="892537" y="825304"/>
          <a:ext cx="10251644" cy="5338269"/>
        </p:xfrm>
        <a:graphic>
          <a:graphicData uri="http://schemas.openxmlformats.org/drawingml/2006/table">
            <a:tbl>
              <a:tblPr firstRow="1" bandRow="1">
                <a:tableStyleId>{638B1855-1B75-4FBE-930C-398BA8C253C6}</a:tableStyleId>
              </a:tblPr>
              <a:tblGrid>
                <a:gridCol w="6111378">
                  <a:extLst>
                    <a:ext uri="{9D8B030D-6E8A-4147-A177-3AD203B41FA5}">
                      <a16:colId xmlns="" xmlns:a16="http://schemas.microsoft.com/office/drawing/2014/main" val="739573855"/>
                    </a:ext>
                  </a:extLst>
                </a:gridCol>
                <a:gridCol w="1439694">
                  <a:extLst>
                    <a:ext uri="{9D8B030D-6E8A-4147-A177-3AD203B41FA5}">
                      <a16:colId xmlns="" xmlns:a16="http://schemas.microsoft.com/office/drawing/2014/main" val="3729039470"/>
                    </a:ext>
                  </a:extLst>
                </a:gridCol>
                <a:gridCol w="1284051">
                  <a:extLst>
                    <a:ext uri="{9D8B030D-6E8A-4147-A177-3AD203B41FA5}">
                      <a16:colId xmlns="" xmlns:a16="http://schemas.microsoft.com/office/drawing/2014/main" val="472398292"/>
                    </a:ext>
                  </a:extLst>
                </a:gridCol>
                <a:gridCol w="1416521">
                  <a:extLst>
                    <a:ext uri="{9D8B030D-6E8A-4147-A177-3AD203B41FA5}">
                      <a16:colId xmlns="" xmlns:a16="http://schemas.microsoft.com/office/drawing/2014/main" val="1034214925"/>
                    </a:ext>
                  </a:extLst>
                </a:gridCol>
              </a:tblGrid>
              <a:tr h="359461">
                <a:tc>
                  <a:txBody>
                    <a:bodyPr/>
                    <a:lstStyle/>
                    <a:p>
                      <a:pPr algn="ctr"/>
                      <a:r>
                        <a:rPr lang="es-ES" sz="1800" b="0" dirty="0">
                          <a:solidFill>
                            <a:schemeClr val="tx1">
                              <a:lumMod val="85000"/>
                              <a:lumOff val="15000"/>
                            </a:schemeClr>
                          </a:solidFill>
                          <a:latin typeface="Arial Rounded MT Bold" panose="020F0704030504030204" pitchFamily="34" charset="0"/>
                        </a:rPr>
                        <a:t>SEGUNDO SEMESTRE</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TV</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RADIO</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WEB</a:t>
                      </a:r>
                      <a:endParaRPr lang="es-PE" sz="1800" b="0" dirty="0">
                        <a:solidFill>
                          <a:schemeClr val="tx1">
                            <a:lumMod val="85000"/>
                            <a:lumOff val="15000"/>
                          </a:schemeClr>
                        </a:solidFill>
                        <a:latin typeface="Arial Rounded MT Bold" panose="020F0704030504030204" pitchFamily="34" charset="0"/>
                      </a:endParaRPr>
                    </a:p>
                  </a:txBody>
                  <a:tcPr/>
                </a:tc>
                <a:extLst>
                  <a:ext uri="{0D108BD9-81ED-4DB2-BD59-A6C34878D82A}">
                    <a16:rowId xmlns="" xmlns:a16="http://schemas.microsoft.com/office/drawing/2014/main" val="654511434"/>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Construye su identidad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240420658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comunica oralmente en su lengua materna</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2939578948"/>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Convive y participa democráticamente en la búsqueda en la búsqueda del bien común</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34069435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Lee diferentes tipos de textos en su lengua materna</a:t>
                      </a:r>
                      <a:endParaRPr lang="es-PE" sz="1600" baseline="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4"/>
                  </a:ext>
                </a:extLst>
              </a:tr>
              <a:tr h="359461">
                <a:tc>
                  <a:txBody>
                    <a:bodyPr/>
                    <a:lstStyle/>
                    <a:p>
                      <a:r>
                        <a:rPr lang="es-PE" sz="1600" dirty="0">
                          <a:solidFill>
                            <a:schemeClr val="tx1">
                              <a:lumMod val="85000"/>
                              <a:lumOff val="15000"/>
                            </a:schemeClr>
                          </a:solidFill>
                          <a:latin typeface="Arial Rounded MT Bold" panose="020F0704030504030204" pitchFamily="34" charset="0"/>
                        </a:rPr>
                        <a:t>Crea proyectos desde los lenguajes artísticos.</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5"/>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desenvuelve de manera autónoma a través de su motricidad</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forma, movimiento y localización</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7"/>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Indaga mediante métodos científicos para construir sus conocimientos</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8"/>
                  </a:ext>
                </a:extLst>
              </a:tr>
              <a:tr h="359461">
                <a:tc>
                  <a:txBody>
                    <a:bodyPr/>
                    <a:lstStyle/>
                    <a:p>
                      <a:r>
                        <a:rPr lang="es-PE" sz="1600" dirty="0">
                          <a:solidFill>
                            <a:schemeClr val="tx1">
                              <a:lumMod val="85000"/>
                              <a:lumOff val="15000"/>
                            </a:schemeClr>
                          </a:solidFill>
                          <a:latin typeface="Arial Rounded MT Bold" panose="020F0704030504030204" pitchFamily="34" charset="0"/>
                        </a:rPr>
                        <a:t>Escribe diversos tipos de texto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0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cantidad</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10"/>
                  </a:ext>
                </a:extLst>
              </a:tr>
              <a:tr h="359461">
                <a:tc>
                  <a:txBody>
                    <a:bodyPr/>
                    <a:lstStyle/>
                    <a:p>
                      <a:r>
                        <a:rPr lang="es-PE" sz="1600" dirty="0">
                          <a:solidFill>
                            <a:schemeClr val="tx1">
                              <a:lumMod val="85000"/>
                              <a:lumOff val="15000"/>
                            </a:schemeClr>
                          </a:solidFill>
                          <a:latin typeface="Arial Rounded MT Bold" panose="020F0704030504030204" pitchFamily="34" charset="0"/>
                        </a:rPr>
                        <a:t>Gestiona su aprendizaje</a:t>
                      </a:r>
                      <a:r>
                        <a:rPr lang="es-PE" sz="1600" baseline="0" dirty="0">
                          <a:solidFill>
                            <a:schemeClr val="tx1">
                              <a:lumMod val="85000"/>
                              <a:lumOff val="15000"/>
                            </a:schemeClr>
                          </a:solidFill>
                          <a:latin typeface="Arial Rounded MT Bold" panose="020F0704030504030204" pitchFamily="34" charset="0"/>
                        </a:rPr>
                        <a:t> de manera autónoma</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11"/>
                  </a:ext>
                </a:extLst>
              </a:tr>
              <a:tr h="359461">
                <a:tc>
                  <a:txBody>
                    <a:bodyPr/>
                    <a:lstStyle/>
                    <a:p>
                      <a:r>
                        <a:rPr lang="es-PE" sz="1600" dirty="0">
                          <a:solidFill>
                            <a:schemeClr val="tx1">
                              <a:lumMod val="85000"/>
                              <a:lumOff val="15000"/>
                            </a:schemeClr>
                          </a:solidFill>
                          <a:latin typeface="Arial Rounded MT Bold" panose="020F0704030504030204" pitchFamily="34" charset="0"/>
                        </a:rPr>
                        <a:t>Se desenvuelve</a:t>
                      </a:r>
                      <a:r>
                        <a:rPr lang="es-PE" sz="1600" baseline="0" dirty="0">
                          <a:solidFill>
                            <a:schemeClr val="tx1">
                              <a:lumMod val="85000"/>
                              <a:lumOff val="15000"/>
                            </a:schemeClr>
                          </a:solidFill>
                          <a:latin typeface="Arial Rounded MT Bold" panose="020F0704030504030204" pitchFamily="34" charset="0"/>
                        </a:rPr>
                        <a:t> en entornos virtuales generados por las TIC</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 xmlns:a16="http://schemas.microsoft.com/office/drawing/2014/main" val="10012"/>
                  </a:ext>
                </a:extLst>
              </a:tr>
            </a:tbl>
          </a:graphicData>
        </a:graphic>
      </p:graphicFrame>
      <p:sp>
        <p:nvSpPr>
          <p:cNvPr id="8" name="Título 1">
            <a:extLst>
              <a:ext uri="{FF2B5EF4-FFF2-40B4-BE49-F238E27FC236}">
                <a16:creationId xmlns="" xmlns:a16="http://schemas.microsoft.com/office/drawing/2014/main" id="{1AC15538-C046-4412-8A2D-FC66945C8173}"/>
              </a:ext>
            </a:extLst>
          </p:cNvPr>
          <p:cNvSpPr txBox="1">
            <a:spLocks/>
          </p:cNvSpPr>
          <p:nvPr/>
        </p:nvSpPr>
        <p:spPr>
          <a:xfrm>
            <a:off x="914811" y="344636"/>
            <a:ext cx="10229370" cy="480668"/>
          </a:xfrm>
          <a:prstGeom prst="rect">
            <a:avLst/>
          </a:prstGeom>
          <a:ln w="38100">
            <a:solidFill>
              <a:srgbClr val="92D05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Arial Rounded MT Bold" panose="020F0704030504030204" pitchFamily="34" charset="0"/>
              </a:rPr>
              <a:t>COMPETENCIAS ABORDADAS – </a:t>
            </a:r>
            <a:r>
              <a:rPr lang="en-US" sz="2000" dirty="0">
                <a:latin typeface="Arial Rounded MT Bold" panose="020F0704030504030204" pitchFamily="34" charset="0"/>
              </a:rPr>
              <a:t>NIVEL INICIAL </a:t>
            </a:r>
            <a:r>
              <a:rPr lang="en-US" sz="2000" dirty="0">
                <a:solidFill>
                  <a:schemeClr val="tx1">
                    <a:lumMod val="75000"/>
                    <a:lumOff val="25000"/>
                  </a:schemeClr>
                </a:solidFill>
                <a:latin typeface="Arial Rounded MT Bold" panose="020F0704030504030204" pitchFamily="34" charset="0"/>
              </a:rPr>
              <a:t>(PRITE Y CEBE) </a:t>
            </a:r>
            <a:r>
              <a:rPr lang="en-US" sz="2000" dirty="0">
                <a:latin typeface="Arial Rounded MT Bold" panose="020F0704030504030204" pitchFamily="34" charset="0"/>
              </a:rPr>
              <a:t>Y PRIMARIA (CEBE)</a:t>
            </a:r>
            <a:endParaRPr lang="es-PE" sz="2000" dirty="0">
              <a:latin typeface="Arial Rounded MT Bold" panose="020F0704030504030204" pitchFamily="34" charset="0"/>
            </a:endParaRPr>
          </a:p>
        </p:txBody>
      </p:sp>
      <p:sp>
        <p:nvSpPr>
          <p:cNvPr id="6" name="CuadroTexto 5"/>
          <p:cNvSpPr txBox="1"/>
          <p:nvPr/>
        </p:nvSpPr>
        <p:spPr>
          <a:xfrm>
            <a:off x="914811" y="6256867"/>
            <a:ext cx="2255746" cy="400110"/>
          </a:xfrm>
          <a:prstGeom prst="rect">
            <a:avLst/>
          </a:prstGeom>
          <a:noFill/>
        </p:spPr>
        <p:txBody>
          <a:bodyPr wrap="none" rtlCol="0">
            <a:spAutoFit/>
          </a:bodyPr>
          <a:lstStyle/>
          <a:p>
            <a:r>
              <a:rPr lang="es-PE" sz="2000" dirty="0">
                <a:solidFill>
                  <a:schemeClr val="tx1">
                    <a:lumMod val="75000"/>
                    <a:lumOff val="25000"/>
                  </a:schemeClr>
                </a:solidFill>
                <a:latin typeface="Arial Rounded MT Bold" panose="020F0704030504030204" pitchFamily="34" charset="0"/>
              </a:rPr>
              <a:t>(*) ciclo I: PRITE</a:t>
            </a:r>
          </a:p>
        </p:txBody>
      </p:sp>
    </p:spTree>
    <p:extLst>
      <p:ext uri="{BB962C8B-B14F-4D97-AF65-F5344CB8AC3E}">
        <p14:creationId xmlns:p14="http://schemas.microsoft.com/office/powerpoint/2010/main" val="440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319821" y="207078"/>
            <a:ext cx="11744360" cy="480668"/>
          </a:xfrm>
          <a:prstGeom prst="rect">
            <a:avLst/>
          </a:prstGeom>
          <a:ln w="38100">
            <a:solidFill>
              <a:srgbClr val="92D050"/>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Arial Rounded MT Bold" panose="020F0704030504030204" pitchFamily="34" charset="0"/>
              </a:rPr>
              <a:t>ORGANIZACIÓN DE LAS SITUACIONES Y TÍTULO DE LAS EXPERIENCIAS INICIAL Y PRIMARIA (CEBE) </a:t>
            </a:r>
            <a:endParaRPr lang="es-PE" sz="2000" dirty="0">
              <a:latin typeface="Arial Rounded MT Bold" panose="020F0704030504030204" pitchFamily="34" charset="0"/>
            </a:endParaRPr>
          </a:p>
        </p:txBody>
      </p:sp>
      <p:graphicFrame>
        <p:nvGraphicFramePr>
          <p:cNvPr id="4" name="Tabla 4">
            <a:extLst>
              <a:ext uri="{FF2B5EF4-FFF2-40B4-BE49-F238E27FC236}">
                <a16:creationId xmlns="" xmlns:a16="http://schemas.microsoft.com/office/drawing/2014/main" id="{9B4826D0-3D45-4015-9071-C69D14EB9499}"/>
              </a:ext>
            </a:extLst>
          </p:cNvPr>
          <p:cNvGraphicFramePr>
            <a:graphicFrameLocks noGrp="1"/>
          </p:cNvGraphicFramePr>
          <p:nvPr/>
        </p:nvGraphicFramePr>
        <p:xfrm>
          <a:off x="319821" y="854321"/>
          <a:ext cx="11744360" cy="5642100"/>
        </p:xfrm>
        <a:graphic>
          <a:graphicData uri="http://schemas.openxmlformats.org/drawingml/2006/table">
            <a:tbl>
              <a:tblPr firstRow="1" bandRow="1">
                <a:tableStyleId>{08FB837D-C827-4EFA-A057-4D05807E0F7C}</a:tableStyleId>
              </a:tblPr>
              <a:tblGrid>
                <a:gridCol w="4222682">
                  <a:extLst>
                    <a:ext uri="{9D8B030D-6E8A-4147-A177-3AD203B41FA5}">
                      <a16:colId xmlns="" xmlns:a16="http://schemas.microsoft.com/office/drawing/2014/main" val="2938281493"/>
                    </a:ext>
                  </a:extLst>
                </a:gridCol>
                <a:gridCol w="3465871">
                  <a:extLst>
                    <a:ext uri="{9D8B030D-6E8A-4147-A177-3AD203B41FA5}">
                      <a16:colId xmlns="" xmlns:a16="http://schemas.microsoft.com/office/drawing/2014/main" val="319237557"/>
                    </a:ext>
                  </a:extLst>
                </a:gridCol>
                <a:gridCol w="4055807">
                  <a:extLst>
                    <a:ext uri="{9D8B030D-6E8A-4147-A177-3AD203B41FA5}">
                      <a16:colId xmlns="" xmlns:a16="http://schemas.microsoft.com/office/drawing/2014/main" val="3511268505"/>
                    </a:ext>
                  </a:extLst>
                </a:gridCol>
              </a:tblGrid>
              <a:tr h="0">
                <a:tc>
                  <a:txBody>
                    <a:bodyPr/>
                    <a:lstStyle/>
                    <a:p>
                      <a:pPr algn="ctr"/>
                      <a:r>
                        <a:rPr lang="es-ES" sz="1400" b="0" dirty="0">
                          <a:solidFill>
                            <a:schemeClr val="tx1">
                              <a:lumMod val="85000"/>
                              <a:lumOff val="15000"/>
                            </a:schemeClr>
                          </a:solidFill>
                          <a:latin typeface="Arial Rounded MT Bold" panose="020F0704030504030204" pitchFamily="34" charset="0"/>
                        </a:rPr>
                        <a:t>Situación</a:t>
                      </a:r>
                      <a:endParaRPr lang="es-PE" sz="1400" b="0" dirty="0">
                        <a:solidFill>
                          <a:schemeClr val="tx1">
                            <a:lumMod val="85000"/>
                            <a:lumOff val="15000"/>
                          </a:schemeClr>
                        </a:solidFill>
                        <a:latin typeface="Arial Rounded MT Bold" panose="020F0704030504030204" pitchFamily="34" charset="0"/>
                      </a:endParaRPr>
                    </a:p>
                  </a:txBody>
                  <a:tcPr anchor="ctr"/>
                </a:tc>
                <a:tc>
                  <a:txBody>
                    <a:bodyPr/>
                    <a:lstStyle/>
                    <a:p>
                      <a:pPr algn="ctr"/>
                      <a:r>
                        <a:rPr lang="es-ES" sz="1400" b="0" dirty="0">
                          <a:solidFill>
                            <a:schemeClr val="tx1">
                              <a:lumMod val="85000"/>
                              <a:lumOff val="15000"/>
                            </a:schemeClr>
                          </a:solidFill>
                          <a:latin typeface="Arial Rounded MT Bold" panose="020F0704030504030204" pitchFamily="34" charset="0"/>
                        </a:rPr>
                        <a:t>II y III CICLO</a:t>
                      </a:r>
                      <a:endParaRPr lang="es-PE" sz="1400" b="0" dirty="0">
                        <a:solidFill>
                          <a:schemeClr val="tx1">
                            <a:lumMod val="85000"/>
                            <a:lumOff val="15000"/>
                          </a:schemeClr>
                        </a:solidFill>
                        <a:latin typeface="Arial Rounded MT Bold" panose="020F0704030504030204" pitchFamily="34" charset="0"/>
                      </a:endParaRPr>
                    </a:p>
                  </a:txBody>
                  <a:tcPr anchor="ctr"/>
                </a:tc>
                <a:tc>
                  <a:txBody>
                    <a:bodyPr/>
                    <a:lstStyle/>
                    <a:p>
                      <a:pPr algn="ctr"/>
                      <a:r>
                        <a:rPr lang="es-PE" sz="1400" b="0" dirty="0">
                          <a:solidFill>
                            <a:schemeClr val="tx1">
                              <a:lumMod val="85000"/>
                              <a:lumOff val="15000"/>
                            </a:schemeClr>
                          </a:solidFill>
                          <a:latin typeface="Arial Rounded MT Bold" panose="020F0704030504030204" pitchFamily="34" charset="0"/>
                        </a:rPr>
                        <a:t>IV y V CICLO</a:t>
                      </a:r>
                    </a:p>
                  </a:txBody>
                  <a:tcPr anchor="ctr"/>
                </a:tc>
                <a:extLst>
                  <a:ext uri="{0D108BD9-81ED-4DB2-BD59-A6C34878D82A}">
                    <a16:rowId xmlns="" xmlns:a16="http://schemas.microsoft.com/office/drawing/2014/main" val="3920739540"/>
                  </a:ext>
                </a:extLst>
              </a:tr>
              <a:tr h="235301">
                <a:tc>
                  <a:txBody>
                    <a:bodyPr/>
                    <a:lstStyle/>
                    <a:p>
                      <a:pPr marL="268288" indent="-171450" algn="l" fontAlgn="t">
                        <a:buFont typeface="Arial" panose="020B0604020202020204" pitchFamily="34" charset="0"/>
                        <a:buChar cha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93663" indent="0" algn="l" fontAlgn="t"/>
                      <a:r>
                        <a:rPr lang="es-PE" sz="1400" b="0" u="none" strike="noStrike" kern="1200" dirty="0">
                          <a:solidFill>
                            <a:schemeClr val="tx1">
                              <a:lumMod val="85000"/>
                              <a:lumOff val="15000"/>
                            </a:schemeClr>
                          </a:solidFill>
                          <a:effectLst/>
                          <a:latin typeface="Arial Rounded MT Bold" panose="020F0704030504030204" pitchFamily="34" charset="0"/>
                        </a:rPr>
                        <a:t>“¡</a:t>
                      </a:r>
                      <a:r>
                        <a:rPr lang="es-PE" sz="1400" b="0" u="none" strike="noStrike" dirty="0">
                          <a:solidFill>
                            <a:schemeClr val="tx1">
                              <a:lumMod val="85000"/>
                              <a:lumOff val="15000"/>
                            </a:schemeClr>
                          </a:solidFill>
                          <a:effectLst/>
                          <a:latin typeface="Arial Rounded MT Bold" panose="020F0704030504030204" pitchFamily="34" charset="0"/>
                        </a:rPr>
                        <a:t>Así </a:t>
                      </a:r>
                      <a:r>
                        <a:rPr lang="es-PE" sz="1400" b="0" u="none" strike="noStrike" kern="1200" dirty="0">
                          <a:solidFill>
                            <a:schemeClr val="tx1">
                              <a:lumMod val="85000"/>
                              <a:lumOff val="15000"/>
                            </a:schemeClr>
                          </a:solidFill>
                          <a:effectLst/>
                          <a:latin typeface="Arial Rounded MT Bold" panose="020F0704030504030204" pitchFamily="34" charset="0"/>
                        </a:rPr>
                        <a:t>soy</a:t>
                      </a:r>
                      <a:r>
                        <a:rPr lang="es-PE" sz="1400" b="0" u="none" strike="noStrike" dirty="0">
                          <a:solidFill>
                            <a:schemeClr val="tx1">
                              <a:lumMod val="85000"/>
                              <a:lumOff val="15000"/>
                            </a:schemeClr>
                          </a:solidFill>
                          <a:effectLst/>
                          <a:latin typeface="Arial Rounded MT Bold" panose="020F0704030504030204" pitchFamily="34" charset="0"/>
                        </a:rPr>
                        <a:t> yo!  ¿y tú?”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3663" indent="0" algn="l" fontAlgn="t"/>
                      <a:r>
                        <a:rPr lang="es-PE" sz="1400" b="0" i="0" u="none" strike="noStrike" dirty="0">
                          <a:solidFill>
                            <a:schemeClr val="tx1">
                              <a:lumMod val="85000"/>
                              <a:lumOff val="15000"/>
                            </a:schemeClr>
                          </a:solidFill>
                          <a:effectLst/>
                          <a:latin typeface="Arial Rounded MT Bold" panose="020F0704030504030204" pitchFamily="34" charset="0"/>
                        </a:rPr>
                        <a:t>“Me conozco, te conozco”</a:t>
                      </a:r>
                    </a:p>
                  </a:txBody>
                  <a:tcPr marL="0" marR="0" marT="0" marB="0" anchor="ctr"/>
                </a:tc>
                <a:extLst>
                  <a:ext uri="{0D108BD9-81ED-4DB2-BD59-A6C34878D82A}">
                    <a16:rowId xmlns="" xmlns:a16="http://schemas.microsoft.com/office/drawing/2014/main" val="143926959"/>
                  </a:ext>
                </a:extLst>
              </a:tr>
              <a:tr h="323539">
                <a:tc>
                  <a:txBody>
                    <a:bodyPr/>
                    <a:lstStyle/>
                    <a:p>
                      <a:pPr marL="268288" marR="0" lvl="0" indent="-174625"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u="none" strike="noStrike" kern="1200" dirty="0">
                          <a:solidFill>
                            <a:schemeClr val="tx1">
                              <a:lumMod val="85000"/>
                              <a:lumOff val="15000"/>
                            </a:schemeClr>
                          </a:solidFill>
                          <a:effectLst/>
                          <a:latin typeface="Arial Rounded MT Bold" panose="020F0704030504030204" pitchFamily="34" charset="0"/>
                        </a:rPr>
                        <a:t>“Yo soy importante y mi voz cuenta”</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rPr>
                        <a:t>“Participo activamente en mi entorno”</a:t>
                      </a:r>
                    </a:p>
                  </a:txBody>
                  <a:tcPr anchor="ctr"/>
                </a:tc>
                <a:extLst>
                  <a:ext uri="{0D108BD9-81ED-4DB2-BD59-A6C34878D82A}">
                    <a16:rowId xmlns="" xmlns:a16="http://schemas.microsoft.com/office/drawing/2014/main" val="1019894125"/>
                  </a:ext>
                </a:extLst>
              </a:tr>
              <a:tr h="258664">
                <a:tc>
                  <a:txBody>
                    <a:bodyPr/>
                    <a:lstStyle/>
                    <a:p>
                      <a:pPr marL="268288" indent="-171450" algn="l" fontAlgn="t">
                        <a:buFont typeface="Arial" panose="020B0604020202020204" pitchFamily="34" charset="0"/>
                        <a:buChar char="•"/>
                      </a:pPr>
                      <a:r>
                        <a:rPr lang="es-PE" sz="1400" b="0" u="none" strike="noStrike" kern="1200"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93663" indent="0" algn="l" fontAlgn="t"/>
                      <a:r>
                        <a:rPr lang="es-PE" sz="1400" b="0" u="none" strike="noStrike" dirty="0">
                          <a:solidFill>
                            <a:schemeClr val="tx1">
                              <a:lumMod val="85000"/>
                              <a:lumOff val="15000"/>
                            </a:schemeClr>
                          </a:solidFill>
                          <a:effectLst/>
                          <a:latin typeface="Arial Rounded MT Bold" panose="020F0704030504030204" pitchFamily="34" charset="0"/>
                        </a:rPr>
                        <a:t>"</a:t>
                      </a:r>
                      <a:r>
                        <a:rPr lang="es-PE" sz="1400" b="0" u="none" strike="noStrike" kern="1200" dirty="0">
                          <a:solidFill>
                            <a:schemeClr val="tx1">
                              <a:lumMod val="85000"/>
                              <a:lumOff val="15000"/>
                            </a:schemeClr>
                          </a:solidFill>
                          <a:effectLst/>
                          <a:latin typeface="Arial Rounded MT Bold" panose="020F0704030504030204" pitchFamily="34" charset="0"/>
                        </a:rPr>
                        <a:t>Te</a:t>
                      </a:r>
                      <a:r>
                        <a:rPr lang="es-PE" sz="1400" b="0" u="none" strike="noStrike" dirty="0">
                          <a:solidFill>
                            <a:schemeClr val="tx1">
                              <a:lumMod val="85000"/>
                              <a:lumOff val="15000"/>
                            </a:schemeClr>
                          </a:solidFill>
                          <a:effectLst/>
                          <a:latin typeface="Arial Rounded MT Bold" panose="020F0704030504030204" pitchFamily="34" charset="0"/>
                        </a:rPr>
                        <a:t> cuento como me siento"</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3663" indent="0" algn="l" fontAlgn="t"/>
                      <a:r>
                        <a:rPr lang="es-PE" sz="1400" b="0" i="0" u="none" strike="noStrike" dirty="0">
                          <a:solidFill>
                            <a:schemeClr val="tx1">
                              <a:lumMod val="85000"/>
                              <a:lumOff val="15000"/>
                            </a:schemeClr>
                          </a:solidFill>
                          <a:effectLst/>
                          <a:latin typeface="Arial Rounded MT Bold" panose="020F0704030504030204" pitchFamily="34" charset="0"/>
                        </a:rPr>
                        <a:t>“Expreso lo que siento a través del arte”</a:t>
                      </a:r>
                    </a:p>
                  </a:txBody>
                  <a:tcPr marL="0" marR="0" marT="0" marB="0" anchor="ctr"/>
                </a:tc>
                <a:extLst>
                  <a:ext uri="{0D108BD9-81ED-4DB2-BD59-A6C34878D82A}">
                    <a16:rowId xmlns="" xmlns:a16="http://schemas.microsoft.com/office/drawing/2014/main" val="10003"/>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80963" indent="0" algn="l" fontAlgn="t"/>
                      <a:r>
                        <a:rPr lang="es-PE" sz="1400" b="0" u="none" strike="noStrike" dirty="0">
                          <a:solidFill>
                            <a:schemeClr val="tx1">
                              <a:lumMod val="85000"/>
                              <a:lumOff val="15000"/>
                            </a:schemeClr>
                          </a:solidFill>
                          <a:effectLst/>
                          <a:latin typeface="Arial Rounded MT Bold" panose="020F0704030504030204" pitchFamily="34" charset="0"/>
                        </a:rPr>
                        <a:t>“Me cuido, nos cuidamos”</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80963" marR="0" lvl="0" indent="0" algn="l" defTabSz="914400" rtl="0" eaLnBrk="1" fontAlgn="t" latinLnBrk="0" hangingPunct="1">
                        <a:lnSpc>
                          <a:spcPct val="100000"/>
                        </a:lnSpc>
                        <a:spcBef>
                          <a:spcPts val="0"/>
                        </a:spcBef>
                        <a:spcAft>
                          <a:spcPts val="0"/>
                        </a:spcAft>
                        <a:buClrTx/>
                        <a:buSzTx/>
                        <a:buFontTx/>
                        <a:buNone/>
                        <a:tabLst/>
                        <a:defRPr/>
                      </a:pPr>
                      <a:r>
                        <a:rPr lang="es-MX" sz="1400" u="none" strike="noStrike" dirty="0">
                          <a:solidFill>
                            <a:schemeClr val="tx1">
                              <a:lumMod val="85000"/>
                              <a:lumOff val="15000"/>
                            </a:schemeClr>
                          </a:solidFill>
                          <a:effectLst/>
                          <a:latin typeface="Arial Rounded MT Bold" panose="020F0704030504030204" pitchFamily="34" charset="0"/>
                        </a:rPr>
                        <a:t>“Cuido mi salud practicando</a:t>
                      </a:r>
                      <a:r>
                        <a:rPr lang="es-MX" sz="1400" u="none" strike="noStrike" baseline="0" dirty="0">
                          <a:solidFill>
                            <a:schemeClr val="tx1">
                              <a:lumMod val="85000"/>
                              <a:lumOff val="15000"/>
                            </a:schemeClr>
                          </a:solidFill>
                          <a:effectLst/>
                          <a:latin typeface="Arial Rounded MT Bold" panose="020F0704030504030204" pitchFamily="34" charset="0"/>
                        </a:rPr>
                        <a:t> y promoviendo hábitos saludables”</a:t>
                      </a:r>
                      <a:endParaRPr lang="es-MX"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extLst>
                  <a:ext uri="{0D108BD9-81ED-4DB2-BD59-A6C34878D82A}">
                    <a16:rowId xmlns="" xmlns:a16="http://schemas.microsoft.com/office/drawing/2014/main" val="10004"/>
                  </a:ext>
                </a:extLst>
              </a:tr>
              <a:tr h="244492">
                <a:tc>
                  <a:txBody>
                    <a:bodyPr/>
                    <a:lstStyle/>
                    <a:p>
                      <a:pPr marL="263525" indent="-182563"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0963" indent="0" algn="l" fontAlgn="t"/>
                      <a:r>
                        <a:rPr lang="es-PE" sz="1400" b="0" u="none" strike="noStrike" dirty="0">
                          <a:solidFill>
                            <a:schemeClr val="tx1">
                              <a:lumMod val="85000"/>
                              <a:lumOff val="15000"/>
                            </a:schemeClr>
                          </a:solidFill>
                          <a:effectLst/>
                          <a:latin typeface="Arial Rounded MT Bold" panose="020F0704030504030204" pitchFamily="34" charset="0"/>
                        </a:rPr>
                        <a:t>“Yo, por dentro y por fuera”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80963" indent="0" algn="l" fontAlgn="t"/>
                      <a:r>
                        <a:rPr lang="es-PE" sz="1400" b="0" i="0" u="none" strike="noStrike" dirty="0">
                          <a:solidFill>
                            <a:schemeClr val="tx1">
                              <a:lumMod val="85000"/>
                              <a:lumOff val="15000"/>
                            </a:schemeClr>
                          </a:solidFill>
                          <a:effectLst/>
                          <a:latin typeface="Arial Rounded MT Bold" panose="020F0704030504030204" pitchFamily="34" charset="0"/>
                        </a:rPr>
                        <a:t>“Siento, percibo, me conozco”</a:t>
                      </a:r>
                    </a:p>
                  </a:txBody>
                  <a:tcPr marL="9525" marR="9525" marT="9525" marB="0" anchor="ctr"/>
                </a:tc>
                <a:extLst>
                  <a:ext uri="{0D108BD9-81ED-4DB2-BD59-A6C34878D82A}">
                    <a16:rowId xmlns="" xmlns:a16="http://schemas.microsoft.com/office/drawing/2014/main" val="10005"/>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80963" indent="0" algn="l" fontAlgn="t"/>
                      <a:r>
                        <a:rPr lang="es-PE" sz="1400" b="0" u="none" strike="noStrike" kern="1200" dirty="0">
                          <a:solidFill>
                            <a:schemeClr val="tx1">
                              <a:lumMod val="85000"/>
                              <a:lumOff val="15000"/>
                            </a:schemeClr>
                          </a:solidFill>
                          <a:effectLst/>
                          <a:latin typeface="Arial Rounded MT Bold" panose="020F0704030504030204" pitchFamily="34" charset="0"/>
                        </a:rPr>
                        <a:t>“¡1, 2, 3 qué comeré esta vez!”</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80963" marR="0" lvl="0" indent="0" algn="l" defTabSz="914400" rtl="0" eaLnBrk="1" fontAlgn="t" latinLnBrk="0" hangingPunct="1">
                        <a:lnSpc>
                          <a:spcPct val="100000"/>
                        </a:lnSpc>
                        <a:spcBef>
                          <a:spcPts val="0"/>
                        </a:spcBef>
                        <a:spcAft>
                          <a:spcPts val="0"/>
                        </a:spcAft>
                        <a:buClrTx/>
                        <a:buSzTx/>
                        <a:buFontTx/>
                        <a:buNone/>
                        <a:tabLst/>
                        <a:defRPr/>
                      </a:pPr>
                      <a:r>
                        <a:rPr lang="es-MX" sz="1400" u="none" strike="noStrike" dirty="0">
                          <a:solidFill>
                            <a:schemeClr val="tx1">
                              <a:lumMod val="85000"/>
                              <a:lumOff val="15000"/>
                            </a:schemeClr>
                          </a:solidFill>
                          <a:effectLst/>
                          <a:latin typeface="Arial Rounded MT Bold" panose="020F0704030504030204" pitchFamily="34" charset="0"/>
                        </a:rPr>
                        <a:t>“Cuido mi salud comiendo de manera saludable”</a:t>
                      </a:r>
                      <a:endParaRPr lang="es-MX"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06"/>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historia de mi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historia de mi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extLst>
                  <a:ext uri="{0D108BD9-81ED-4DB2-BD59-A6C34878D82A}">
                    <a16:rowId xmlns="" xmlns:a16="http://schemas.microsoft.com/office/drawing/2014/main" val="10007"/>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 viaje por 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 viaje por 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08"/>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defTabSz="723900" fontAlgn="t">
                        <a:tabLst/>
                      </a:pPr>
                      <a:r>
                        <a:rPr lang="es-PE" sz="1400" b="0" u="none" strike="noStrike" dirty="0">
                          <a:solidFill>
                            <a:schemeClr val="tx1">
                              <a:lumMod val="85000"/>
                              <a:lumOff val="15000"/>
                            </a:schemeClr>
                          </a:solidFill>
                          <a:effectLst/>
                          <a:latin typeface="Arial Rounded MT Bold" panose="020F0704030504030204" pitchFamily="34" charset="0"/>
                        </a:rPr>
                        <a:t>“Nos divertimos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defTabSz="723900" fontAlgn="t">
                        <a:tabLst/>
                      </a:pPr>
                      <a:r>
                        <a:rPr lang="es-PE" sz="1400" b="0" u="none" strike="noStrike" dirty="0">
                          <a:solidFill>
                            <a:schemeClr val="tx1">
                              <a:lumMod val="85000"/>
                              <a:lumOff val="15000"/>
                            </a:schemeClr>
                          </a:solidFill>
                          <a:effectLst/>
                          <a:latin typeface="Arial Rounded MT Bold" panose="020F0704030504030204" pitchFamily="34" charset="0"/>
                        </a:rPr>
                        <a:t>“Nos divertimos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09"/>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“Nos ayudamos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“Nos ayudamos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0"/>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“Uno, cinco, tres ¿cómo lo resuelvo esta vez?”</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MX" sz="1400" u="none" strike="noStrike" dirty="0">
                          <a:solidFill>
                            <a:schemeClr val="tx1">
                              <a:lumMod val="85000"/>
                              <a:lumOff val="15000"/>
                            </a:schemeClr>
                          </a:solidFill>
                          <a:effectLst/>
                          <a:latin typeface="Arial Rounded MT Bold" panose="020F0704030504030204" pitchFamily="34" charset="0"/>
                        </a:rPr>
                        <a:t>Convivo en armonía con las diferentes  personas y culturas de mi país</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1"/>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“Descubriendo y valorando el mundo en el que convivo”</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MX" sz="1400" u="none" strike="noStrike" dirty="0">
                          <a:solidFill>
                            <a:schemeClr val="tx1">
                              <a:lumMod val="85000"/>
                              <a:lumOff val="15000"/>
                            </a:schemeClr>
                          </a:solidFill>
                          <a:effectLst/>
                          <a:latin typeface="Arial Rounded MT Bold" panose="020F0704030504030204" pitchFamily="34" charset="0"/>
                        </a:rPr>
                        <a:t>Promovemos acciones que nos ayuden a conservar la biodiversidad</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2"/>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Trabajo y emprendimiento en el siglo XXI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“El mercado o Feria de mi comunidad”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“El mercado o Feria de mi comunidad”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3"/>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“Sonidos del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“Sonidos del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4"/>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naturaleza nos enseña”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naturaleza nos enseña”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5"/>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Descubrimiento e innovación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"Jugamos con nuestra imaginación"</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“Desarrollo mi creatividad"</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6"/>
                  </a:ext>
                </a:extLst>
              </a:tr>
              <a:tr h="235301">
                <a:tc>
                  <a:txBody>
                    <a:bodyPr/>
                    <a:lstStyle/>
                    <a:p>
                      <a:pPr marL="26670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8900" indent="0" algn="l" fontAlgn="t"/>
                      <a:r>
                        <a:rPr lang="es-PE" sz="1400" b="0" u="none" strike="noStrike" dirty="0">
                          <a:solidFill>
                            <a:schemeClr val="tx1">
                              <a:lumMod val="85000"/>
                              <a:lumOff val="15000"/>
                            </a:schemeClr>
                          </a:solidFill>
                          <a:effectLst/>
                          <a:latin typeface="Arial Rounded MT Bold" panose="020F0704030504030204" pitchFamily="34" charset="0"/>
                        </a:rPr>
                        <a:t>“Motivos para agradecer y celebrar”</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8900" indent="0" algn="l" fontAlgn="t"/>
                      <a:r>
                        <a:rPr lang="es-PE" sz="1400" b="0" u="none" strike="noStrike" dirty="0">
                          <a:solidFill>
                            <a:schemeClr val="tx1">
                              <a:lumMod val="85000"/>
                              <a:lumOff val="15000"/>
                            </a:schemeClr>
                          </a:solidFill>
                          <a:effectLst/>
                          <a:latin typeface="Arial Rounded MT Bold" panose="020F0704030504030204" pitchFamily="34" charset="0"/>
                        </a:rPr>
                        <a:t>“Motivos para agradecer y celebrar”</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21584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317640-7427-4ABB-9BB9-BCFB1B0C429C}"/>
              </a:ext>
            </a:extLst>
          </p:cNvPr>
          <p:cNvSpPr>
            <a:spLocks noGrp="1"/>
          </p:cNvSpPr>
          <p:nvPr>
            <p:ph type="title"/>
          </p:nvPr>
        </p:nvSpPr>
        <p:spPr>
          <a:xfrm>
            <a:off x="3538384" y="739714"/>
            <a:ext cx="5115232" cy="424452"/>
          </a:xfrm>
          <a:ln w="38100">
            <a:solidFill>
              <a:srgbClr val="92D050"/>
            </a:solidFill>
          </a:ln>
        </p:spPr>
        <p:txBody>
          <a:bodyPr>
            <a:noAutofit/>
          </a:bodyPr>
          <a:lstStyle/>
          <a:p>
            <a:pPr algn="ctr"/>
            <a:r>
              <a:rPr lang="es-ES" sz="2400" dirty="0">
                <a:latin typeface="Arial Rounded MT Bold" panose="020F0704030504030204" pitchFamily="34" charset="0"/>
              </a:rPr>
              <a:t>CRONOGRAMA</a:t>
            </a:r>
            <a:endParaRPr lang="es-PE" sz="2400" dirty="0">
              <a:latin typeface="Arial Rounded MT Bold" panose="020F0704030504030204" pitchFamily="34" charset="0"/>
            </a:endParaRPr>
          </a:p>
        </p:txBody>
      </p:sp>
      <p:sp>
        <p:nvSpPr>
          <p:cNvPr id="5" name="Título 1">
            <a:extLst>
              <a:ext uri="{FF2B5EF4-FFF2-40B4-BE49-F238E27FC236}">
                <a16:creationId xmlns="" xmlns:a16="http://schemas.microsoft.com/office/drawing/2014/main"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 xmlns:a16="http://schemas.microsoft.com/office/drawing/2014/main" id="{1F083ACA-2EFF-493B-ABA7-EEB8E8653941}"/>
              </a:ext>
            </a:extLst>
          </p:cNvPr>
          <p:cNvGraphicFramePr>
            <a:graphicFrameLocks noGrp="1"/>
          </p:cNvGraphicFramePr>
          <p:nvPr>
            <p:ph idx="1"/>
          </p:nvPr>
        </p:nvGraphicFramePr>
        <p:xfrm>
          <a:off x="707923" y="1516601"/>
          <a:ext cx="10589341" cy="2926080"/>
        </p:xfrm>
        <a:graphic>
          <a:graphicData uri="http://schemas.openxmlformats.org/drawingml/2006/table">
            <a:tbl>
              <a:tblPr firstRow="1" bandRow="1">
                <a:tableStyleId>{08FB837D-C827-4EFA-A057-4D05807E0F7C}</a:tableStyleId>
              </a:tblPr>
              <a:tblGrid>
                <a:gridCol w="3223463">
                  <a:extLst>
                    <a:ext uri="{9D8B030D-6E8A-4147-A177-3AD203B41FA5}">
                      <a16:colId xmlns="" xmlns:a16="http://schemas.microsoft.com/office/drawing/2014/main" val="3832505668"/>
                    </a:ext>
                  </a:extLst>
                </a:gridCol>
                <a:gridCol w="3682939">
                  <a:extLst>
                    <a:ext uri="{9D8B030D-6E8A-4147-A177-3AD203B41FA5}">
                      <a16:colId xmlns="" xmlns:a16="http://schemas.microsoft.com/office/drawing/2014/main" val="3623463514"/>
                    </a:ext>
                  </a:extLst>
                </a:gridCol>
                <a:gridCol w="3682939">
                  <a:extLst>
                    <a:ext uri="{9D8B030D-6E8A-4147-A177-3AD203B41FA5}">
                      <a16:colId xmlns="" xmlns:a16="http://schemas.microsoft.com/office/drawing/2014/main" val="29708682"/>
                    </a:ext>
                  </a:extLst>
                </a:gridCol>
              </a:tblGrid>
              <a:tr h="0">
                <a:tc>
                  <a:txBody>
                    <a:bodyPr/>
                    <a:lstStyle/>
                    <a:p>
                      <a:pPr algn="ctr"/>
                      <a:r>
                        <a:rPr lang="es-ES" b="0" dirty="0">
                          <a:solidFill>
                            <a:schemeClr val="bg1"/>
                          </a:solidFill>
                          <a:latin typeface="Arial Rounded MT Bold" panose="020F0704030504030204" pitchFamily="34" charset="0"/>
                        </a:rPr>
                        <a:t>ACCIÓN</a:t>
                      </a:r>
                      <a:endParaRPr lang="es-PE" b="0" dirty="0">
                        <a:solidFill>
                          <a:schemeClr val="bg1"/>
                        </a:solidFill>
                        <a:latin typeface="Arial Rounded MT Bold" panose="020F0704030504030204" pitchFamily="34" charset="0"/>
                      </a:endParaRPr>
                    </a:p>
                  </a:txBody>
                  <a:tcPr/>
                </a:tc>
                <a:tc>
                  <a:txBody>
                    <a:bodyPr/>
                    <a:lstStyle/>
                    <a:p>
                      <a:pPr algn="ctr"/>
                      <a:r>
                        <a:rPr lang="es-ES" b="0" dirty="0">
                          <a:solidFill>
                            <a:schemeClr val="bg1"/>
                          </a:solidFill>
                          <a:latin typeface="Arial Rounded MT Bold" panose="020F0704030504030204" pitchFamily="34" charset="0"/>
                        </a:rPr>
                        <a:t>FECHA</a:t>
                      </a:r>
                      <a:endParaRPr lang="es-PE" b="0" dirty="0">
                        <a:solidFill>
                          <a:schemeClr val="bg1"/>
                        </a:solidFill>
                        <a:latin typeface="Arial Rounded MT Bold" panose="020F0704030504030204" pitchFamily="34" charset="0"/>
                      </a:endParaRPr>
                    </a:p>
                  </a:txBody>
                  <a:tcPr/>
                </a:tc>
                <a:tc>
                  <a:txBody>
                    <a:bodyPr/>
                    <a:lstStyle/>
                    <a:p>
                      <a:pPr algn="ctr"/>
                      <a:r>
                        <a:rPr lang="es-PE" b="0" dirty="0">
                          <a:solidFill>
                            <a:schemeClr val="bg1"/>
                          </a:solidFill>
                          <a:latin typeface="Arial Rounded MT Bold" panose="020F0704030504030204" pitchFamily="34" charset="0"/>
                        </a:rPr>
                        <a:t>INTEGRANTES</a:t>
                      </a:r>
                    </a:p>
                  </a:txBody>
                  <a:tcPr/>
                </a:tc>
                <a:extLst>
                  <a:ext uri="{0D108BD9-81ED-4DB2-BD59-A6C34878D82A}">
                    <a16:rowId xmlns="" xmlns:a16="http://schemas.microsoft.com/office/drawing/2014/main" val="768946543"/>
                  </a:ext>
                </a:extLst>
              </a:tr>
              <a:tr h="0">
                <a:tc>
                  <a:txBody>
                    <a:bodyPr/>
                    <a:lstStyle/>
                    <a:p>
                      <a:r>
                        <a:rPr lang="es-ES" sz="1600" dirty="0">
                          <a:latin typeface="Arial Rounded MT Bold" panose="020F0704030504030204" pitchFamily="34" charset="0"/>
                        </a:rPr>
                        <a:t>Presentación de las orientaciones</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04 de enero</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Equipo integrado</a:t>
                      </a:r>
                      <a:endParaRPr lang="es-PE" sz="1600" dirty="0">
                        <a:latin typeface="Arial Rounded MT Bold" panose="020F0704030504030204" pitchFamily="34" charset="0"/>
                      </a:endParaRPr>
                    </a:p>
                  </a:txBody>
                  <a:tcPr anchor="ctr"/>
                </a:tc>
                <a:extLst>
                  <a:ext uri="{0D108BD9-81ED-4DB2-BD59-A6C34878D82A}">
                    <a16:rowId xmlns="" xmlns:a16="http://schemas.microsoft.com/office/drawing/2014/main" val="3062793822"/>
                  </a:ext>
                </a:extLst>
              </a:tr>
              <a:tr h="0">
                <a:tc>
                  <a:txBody>
                    <a:bodyPr/>
                    <a:lstStyle/>
                    <a:p>
                      <a:r>
                        <a:rPr lang="es-ES" sz="1600" dirty="0">
                          <a:latin typeface="Arial Rounded MT Bold" panose="020F0704030504030204" pitchFamily="34" charset="0"/>
                        </a:rPr>
                        <a:t>Planificación Anual (2 semestres)</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04 al 08  de enero</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txBody>
                  <a:tcPr anchor="ctr"/>
                </a:tc>
                <a:extLst>
                  <a:ext uri="{0D108BD9-81ED-4DB2-BD59-A6C34878D82A}">
                    <a16:rowId xmlns="" xmlns:a16="http://schemas.microsoft.com/office/drawing/2014/main" val="4219884854"/>
                  </a:ext>
                </a:extLst>
              </a:tr>
              <a:tr h="0">
                <a:tc>
                  <a:txBody>
                    <a:bodyPr/>
                    <a:lstStyle/>
                    <a:p>
                      <a:r>
                        <a:rPr lang="es-ES" sz="1600" dirty="0">
                          <a:latin typeface="Arial Rounded MT Bold" panose="020F0704030504030204" pitchFamily="34" charset="0"/>
                        </a:rPr>
                        <a:t>Envío de la Planificación Anual</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11 de enero</a:t>
                      </a:r>
                      <a:endParaRPr lang="es-PE" sz="1600" dirty="0">
                        <a:latin typeface="Arial Rounded MT Bold" panose="020F07040305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txBody>
                  <a:tcPr anchor="ctr"/>
                </a:tc>
                <a:extLst>
                  <a:ext uri="{0D108BD9-81ED-4DB2-BD59-A6C34878D82A}">
                    <a16:rowId xmlns="" xmlns:a16="http://schemas.microsoft.com/office/drawing/2014/main" val="2219364728"/>
                  </a:ext>
                </a:extLst>
              </a:tr>
              <a:tr h="0">
                <a:tc>
                  <a:txBody>
                    <a:bodyPr/>
                    <a:lstStyle/>
                    <a:p>
                      <a:r>
                        <a:rPr lang="es-ES" sz="1600" dirty="0">
                          <a:latin typeface="Arial Rounded MT Bold" panose="020F0704030504030204" pitchFamily="34" charset="0"/>
                        </a:rPr>
                        <a:t>Desarrollo de la primera experiencia de aprendizaje</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12 al 29 de enero</a:t>
                      </a:r>
                      <a:endParaRPr lang="es-PE" sz="1600" dirty="0">
                        <a:latin typeface="Arial Rounded MT Bold" panose="020F07040305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p>
                      <a:pPr algn="ctr"/>
                      <a:endParaRPr lang="es-PE" sz="1600" dirty="0">
                        <a:latin typeface="Arial Rounded MT Bold" panose="020F0704030504030204" pitchFamily="34" charset="0"/>
                      </a:endParaRPr>
                    </a:p>
                  </a:txBody>
                  <a:tcPr anchor="ctr"/>
                </a:tc>
                <a:extLst>
                  <a:ext uri="{0D108BD9-81ED-4DB2-BD59-A6C34878D82A}">
                    <a16:rowId xmlns="" xmlns:a16="http://schemas.microsoft.com/office/drawing/2014/main" val="1209983174"/>
                  </a:ext>
                </a:extLst>
              </a:tr>
            </a:tbl>
          </a:graphicData>
        </a:graphic>
      </p:graphicFrame>
    </p:spTree>
    <p:extLst>
      <p:ext uri="{BB962C8B-B14F-4D97-AF65-F5344CB8AC3E}">
        <p14:creationId xmlns:p14="http://schemas.microsoft.com/office/powerpoint/2010/main" val="2273155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1499168" y="2385447"/>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DEBA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125499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317640-7427-4ABB-9BB9-BCFB1B0C429C}"/>
              </a:ext>
            </a:extLst>
          </p:cNvPr>
          <p:cNvSpPr>
            <a:spLocks noGrp="1"/>
          </p:cNvSpPr>
          <p:nvPr>
            <p:ph type="title"/>
          </p:nvPr>
        </p:nvSpPr>
        <p:spPr>
          <a:xfrm>
            <a:off x="629194" y="417377"/>
            <a:ext cx="10515600" cy="784406"/>
          </a:xfrm>
        </p:spPr>
        <p:txBody>
          <a:bodyPr>
            <a:normAutofit fontScale="90000"/>
          </a:bodyPr>
          <a:lstStyle/>
          <a:p>
            <a:r>
              <a:rPr lang="es-ES" dirty="0"/>
              <a:t>Estructura para la planificación 1° y 2° Semestre</a:t>
            </a:r>
            <a:endParaRPr lang="es-PE" dirty="0"/>
          </a:p>
        </p:txBody>
      </p:sp>
      <p:graphicFrame>
        <p:nvGraphicFramePr>
          <p:cNvPr id="6" name="Marcador de contenido 5">
            <a:extLst>
              <a:ext uri="{FF2B5EF4-FFF2-40B4-BE49-F238E27FC236}">
                <a16:creationId xmlns="" xmlns:a16="http://schemas.microsoft.com/office/drawing/2014/main" id="{30C6DAC4-2B99-43F0-A97C-CF7CB0F079C6}"/>
              </a:ext>
            </a:extLst>
          </p:cNvPr>
          <p:cNvGraphicFramePr>
            <a:graphicFrameLocks noGrp="1"/>
          </p:cNvGraphicFramePr>
          <p:nvPr>
            <p:ph idx="1"/>
          </p:nvPr>
        </p:nvGraphicFramePr>
        <p:xfrm>
          <a:off x="629194" y="1521166"/>
          <a:ext cx="11011266" cy="1149932"/>
        </p:xfrm>
        <a:graphic>
          <a:graphicData uri="http://schemas.openxmlformats.org/drawingml/2006/table">
            <a:tbl>
              <a:tblPr>
                <a:tableStyleId>{5C22544A-7EE6-4342-B048-85BDC9FD1C3A}</a:tableStyleId>
              </a:tblPr>
              <a:tblGrid>
                <a:gridCol w="327304">
                  <a:extLst>
                    <a:ext uri="{9D8B030D-6E8A-4147-A177-3AD203B41FA5}">
                      <a16:colId xmlns="" xmlns:a16="http://schemas.microsoft.com/office/drawing/2014/main" val="2676870104"/>
                    </a:ext>
                  </a:extLst>
                </a:gridCol>
                <a:gridCol w="570195">
                  <a:extLst>
                    <a:ext uri="{9D8B030D-6E8A-4147-A177-3AD203B41FA5}">
                      <a16:colId xmlns="" xmlns:a16="http://schemas.microsoft.com/office/drawing/2014/main" val="3419905716"/>
                    </a:ext>
                  </a:extLst>
                </a:gridCol>
                <a:gridCol w="767070">
                  <a:extLst>
                    <a:ext uri="{9D8B030D-6E8A-4147-A177-3AD203B41FA5}">
                      <a16:colId xmlns="" xmlns:a16="http://schemas.microsoft.com/office/drawing/2014/main" val="451348294"/>
                    </a:ext>
                  </a:extLst>
                </a:gridCol>
                <a:gridCol w="1278448">
                  <a:extLst>
                    <a:ext uri="{9D8B030D-6E8A-4147-A177-3AD203B41FA5}">
                      <a16:colId xmlns="" xmlns:a16="http://schemas.microsoft.com/office/drawing/2014/main" val="3102586521"/>
                    </a:ext>
                  </a:extLst>
                </a:gridCol>
                <a:gridCol w="987891">
                  <a:extLst>
                    <a:ext uri="{9D8B030D-6E8A-4147-A177-3AD203B41FA5}">
                      <a16:colId xmlns="" xmlns:a16="http://schemas.microsoft.com/office/drawing/2014/main" val="2061766050"/>
                    </a:ext>
                  </a:extLst>
                </a:gridCol>
                <a:gridCol w="1066736">
                  <a:extLst>
                    <a:ext uri="{9D8B030D-6E8A-4147-A177-3AD203B41FA5}">
                      <a16:colId xmlns="" xmlns:a16="http://schemas.microsoft.com/office/drawing/2014/main" val="257253489"/>
                    </a:ext>
                  </a:extLst>
                </a:gridCol>
                <a:gridCol w="1899038">
                  <a:extLst>
                    <a:ext uri="{9D8B030D-6E8A-4147-A177-3AD203B41FA5}">
                      <a16:colId xmlns="" xmlns:a16="http://schemas.microsoft.com/office/drawing/2014/main" val="1845967723"/>
                    </a:ext>
                  </a:extLst>
                </a:gridCol>
                <a:gridCol w="2526810">
                  <a:extLst>
                    <a:ext uri="{9D8B030D-6E8A-4147-A177-3AD203B41FA5}">
                      <a16:colId xmlns="" xmlns:a16="http://schemas.microsoft.com/office/drawing/2014/main" val="541683878"/>
                    </a:ext>
                  </a:extLst>
                </a:gridCol>
                <a:gridCol w="498487">
                  <a:extLst>
                    <a:ext uri="{9D8B030D-6E8A-4147-A177-3AD203B41FA5}">
                      <a16:colId xmlns="" xmlns:a16="http://schemas.microsoft.com/office/drawing/2014/main" val="2420806722"/>
                    </a:ext>
                  </a:extLst>
                </a:gridCol>
                <a:gridCol w="194320">
                  <a:extLst>
                    <a:ext uri="{9D8B030D-6E8A-4147-A177-3AD203B41FA5}">
                      <a16:colId xmlns="" xmlns:a16="http://schemas.microsoft.com/office/drawing/2014/main" val="1388064910"/>
                    </a:ext>
                  </a:extLst>
                </a:gridCol>
                <a:gridCol w="267243">
                  <a:extLst>
                    <a:ext uri="{9D8B030D-6E8A-4147-A177-3AD203B41FA5}">
                      <a16:colId xmlns="" xmlns:a16="http://schemas.microsoft.com/office/drawing/2014/main" val="3618685354"/>
                    </a:ext>
                  </a:extLst>
                </a:gridCol>
                <a:gridCol w="151212">
                  <a:extLst>
                    <a:ext uri="{9D8B030D-6E8A-4147-A177-3AD203B41FA5}">
                      <a16:colId xmlns="" xmlns:a16="http://schemas.microsoft.com/office/drawing/2014/main" val="2972354111"/>
                    </a:ext>
                  </a:extLst>
                </a:gridCol>
                <a:gridCol w="476512">
                  <a:extLst>
                    <a:ext uri="{9D8B030D-6E8A-4147-A177-3AD203B41FA5}">
                      <a16:colId xmlns="" xmlns:a16="http://schemas.microsoft.com/office/drawing/2014/main" val="3230549617"/>
                    </a:ext>
                  </a:extLst>
                </a:gridCol>
              </a:tblGrid>
              <a:tr h="813306">
                <a:tc>
                  <a:txBody>
                    <a:bodyPr/>
                    <a:lstStyle/>
                    <a:p>
                      <a:pPr algn="ctr" fontAlgn="ctr"/>
                      <a:r>
                        <a:rPr lang="es-PE" sz="1100" b="1" u="none" strike="noStrike" dirty="0">
                          <a:effectLst/>
                        </a:rPr>
                        <a:t>Ciclo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Edad/grado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S</a:t>
                      </a:r>
                      <a:r>
                        <a:rPr lang="es-PE" sz="1100" b="1" i="0" u="none" strike="noStrike" dirty="0" err="1">
                          <a:solidFill>
                            <a:srgbClr val="000000"/>
                          </a:solidFill>
                          <a:effectLst/>
                          <a:latin typeface="Calibri" panose="020F0502020204030204" pitchFamily="34" charset="0"/>
                        </a:rPr>
                        <a:t>ituación</a:t>
                      </a:r>
                      <a:r>
                        <a:rPr lang="es-PE" sz="1100" b="1" i="0" u="none" strike="noStrike" dirty="0">
                          <a:solidFill>
                            <a:srgbClr val="000000"/>
                          </a:solidFill>
                          <a:effectLst/>
                          <a:latin typeface="Calibri" panose="020F0502020204030204" pitchFamily="34" charset="0"/>
                        </a:rPr>
                        <a:t> (eje)</a:t>
                      </a: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Titulo  de la  Experiencia de Aprendizaje (E.A) (provisional)</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Resumen de la situación presentada en la E.A</a:t>
                      </a: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Duración </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100" b="1" u="none" strike="noStrike" dirty="0">
                          <a:effectLst/>
                        </a:rPr>
                        <a:t>Competencias (incluir las competencias transversales)</a:t>
                      </a:r>
                    </a:p>
                    <a:p>
                      <a:pPr algn="ctr" fontAlgn="b"/>
                      <a:r>
                        <a:rPr lang="es-PE" sz="1100" b="1" u="none" strike="noStrike" dirty="0">
                          <a:effectLst/>
                        </a:rPr>
                        <a:t>(provisional)</a:t>
                      </a:r>
                    </a:p>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100" b="1" u="none" strike="noStrike" dirty="0">
                          <a:effectLst/>
                        </a:rPr>
                        <a:t>Enfoques transversales</a:t>
                      </a:r>
                    </a:p>
                    <a:p>
                      <a:pPr marL="0" marR="0" lvl="0" indent="0" algn="ctr" defTabSz="914400" rtl="0" eaLnBrk="1" fontAlgn="b" latinLnBrk="0" hangingPunct="1">
                        <a:lnSpc>
                          <a:spcPct val="100000"/>
                        </a:lnSpc>
                        <a:spcBef>
                          <a:spcPts val="0"/>
                        </a:spcBef>
                        <a:spcAft>
                          <a:spcPts val="0"/>
                        </a:spcAft>
                        <a:buClrTx/>
                        <a:buSzTx/>
                        <a:buFontTx/>
                        <a:buNone/>
                        <a:tabLst/>
                        <a:defRPr/>
                      </a:pPr>
                      <a:r>
                        <a:rPr lang="es-PE" sz="1100" b="1" i="0" u="none" strike="noStrike" dirty="0">
                          <a:solidFill>
                            <a:srgbClr val="000000"/>
                          </a:solidFill>
                          <a:effectLst/>
                          <a:latin typeface="Calibri" panose="020F0502020204030204" pitchFamily="34" charset="0"/>
                        </a:rPr>
                        <a:t>(provisional)</a:t>
                      </a:r>
                    </a:p>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100" b="1" u="none" strike="noStrike" dirty="0">
                          <a:effectLst/>
                        </a:rPr>
                        <a:t>WEB</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PE" sz="1100" b="1" u="none" strike="noStrike" dirty="0">
                          <a:effectLst/>
                        </a:rPr>
                        <a:t>TV</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s-PE" sz="1100" b="1" u="none" strike="noStrike" dirty="0">
                          <a:effectLst/>
                        </a:rPr>
                        <a:t>TV</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PE" sz="1100" b="1" u="none" strike="noStrike" dirty="0">
                          <a:effectLst/>
                        </a:rPr>
                        <a:t>Radio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s-PE" sz="1100" b="1" u="none" strike="noStrike" dirty="0">
                          <a:effectLst/>
                        </a:rPr>
                        <a:t>Radio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61711776"/>
                  </a:ext>
                </a:extLst>
              </a:tr>
              <a:tr h="169036">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s-ES" sz="1100" b="1" i="0" u="none" strike="noStrike" dirty="0">
                          <a:solidFill>
                            <a:srgbClr val="000000"/>
                          </a:solidFill>
                          <a:effectLst/>
                          <a:latin typeface="Calibri" panose="020F0502020204030204" pitchFamily="34" charset="0"/>
                        </a:rPr>
                        <a:t>(provisional) </a:t>
                      </a:r>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37754576"/>
                  </a:ext>
                </a:extLst>
              </a:tr>
              <a:tr h="154393">
                <a:tc>
                  <a:txBody>
                    <a:bodyPr/>
                    <a:lstStyle/>
                    <a:p>
                      <a:pPr algn="ctr"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1000" b="0"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000" b="0" i="0" u="none" strike="noStrike">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PE" sz="1000" b="0"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30367669"/>
                  </a:ext>
                </a:extLst>
              </a:tr>
            </a:tbl>
          </a:graphicData>
        </a:graphic>
      </p:graphicFrame>
      <p:sp>
        <p:nvSpPr>
          <p:cNvPr id="4" name="Título 1">
            <a:extLst>
              <a:ext uri="{FF2B5EF4-FFF2-40B4-BE49-F238E27FC236}">
                <a16:creationId xmlns="" xmlns:a16="http://schemas.microsoft.com/office/drawing/2014/main" id="{6AE8DE89-2046-48C7-ABA9-9FC5C9C719CD}"/>
              </a:ext>
            </a:extLst>
          </p:cNvPr>
          <p:cNvSpPr txBox="1">
            <a:spLocks/>
          </p:cNvSpPr>
          <p:nvPr/>
        </p:nvSpPr>
        <p:spPr>
          <a:xfrm>
            <a:off x="3559541" y="5344282"/>
            <a:ext cx="2873492" cy="109634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solidFill>
                  <a:schemeClr val="bg1">
                    <a:lumMod val="50000"/>
                  </a:schemeClr>
                </a:solidFill>
                <a:latin typeface="Verdana" panose="020B0604030504040204" pitchFamily="34" charset="0"/>
                <a:ea typeface="Verdana" panose="020B0604030504040204" pitchFamily="34" charset="0"/>
              </a:rPr>
              <a:t>La obesidad se presenta como un asunto público que afecta a nivel personal, familiar, regional, nacional y mundial. En su desarrollo se incluyen acciones de instituciones o países que ayudan a contrarrestarla. </a:t>
            </a:r>
            <a:endParaRPr lang="es-PE" sz="1400" b="1" dirty="0">
              <a:solidFill>
                <a:schemeClr val="bg1">
                  <a:lumMod val="50000"/>
                </a:schemeClr>
              </a:solidFill>
              <a:latin typeface="Verdana" panose="020B0604030504040204" pitchFamily="34" charset="0"/>
              <a:ea typeface="Verdana" panose="020B0604030504040204" pitchFamily="34" charset="0"/>
            </a:endParaRPr>
          </a:p>
        </p:txBody>
      </p:sp>
      <p:sp>
        <p:nvSpPr>
          <p:cNvPr id="5" name="Triángulo isósceles 4">
            <a:extLst>
              <a:ext uri="{FF2B5EF4-FFF2-40B4-BE49-F238E27FC236}">
                <a16:creationId xmlns="" xmlns:a16="http://schemas.microsoft.com/office/drawing/2014/main" id="{FA387E2C-87FD-4557-8D0B-8538645FFE5B}"/>
              </a:ext>
            </a:extLst>
          </p:cNvPr>
          <p:cNvSpPr/>
          <p:nvPr/>
        </p:nvSpPr>
        <p:spPr>
          <a:xfrm rot="10800000">
            <a:off x="3999427" y="4918879"/>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 xmlns:a16="http://schemas.microsoft.com/office/drawing/2014/main" id="{5EE9F743-6C6D-4084-B2EB-2AF1C63B130A}"/>
              </a:ext>
            </a:extLst>
          </p:cNvPr>
          <p:cNvSpPr txBox="1"/>
          <p:nvPr/>
        </p:nvSpPr>
        <p:spPr>
          <a:xfrm>
            <a:off x="1552761" y="3644026"/>
            <a:ext cx="106952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dk1"/>
                </a:solidFill>
                <a:effectLst/>
                <a:latin typeface="+mn-lt"/>
                <a:ea typeface="+mn-ea"/>
                <a:cs typeface="+mn-cs"/>
              </a:rPr>
              <a:t>Salud y conservación ambiental </a:t>
            </a:r>
          </a:p>
        </p:txBody>
      </p:sp>
      <p:sp>
        <p:nvSpPr>
          <p:cNvPr id="8" name="Triángulo isósceles 7">
            <a:extLst>
              <a:ext uri="{FF2B5EF4-FFF2-40B4-BE49-F238E27FC236}">
                <a16:creationId xmlns="" xmlns:a16="http://schemas.microsoft.com/office/drawing/2014/main" id="{9E917546-ADE1-4037-BEA7-BAACAF20FC70}"/>
              </a:ext>
            </a:extLst>
          </p:cNvPr>
          <p:cNvSpPr/>
          <p:nvPr/>
        </p:nvSpPr>
        <p:spPr>
          <a:xfrm rot="10800000">
            <a:off x="1824546" y="3393528"/>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 xmlns:a16="http://schemas.microsoft.com/office/drawing/2014/main" id="{EC739920-A62D-4BA4-AA85-28F1F6F23D13}"/>
              </a:ext>
            </a:extLst>
          </p:cNvPr>
          <p:cNvSpPr txBox="1"/>
          <p:nvPr/>
        </p:nvSpPr>
        <p:spPr>
          <a:xfrm>
            <a:off x="2622282" y="4480224"/>
            <a:ext cx="9372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dk1"/>
                </a:solidFill>
                <a:effectLst/>
                <a:latin typeface="+mn-lt"/>
                <a:ea typeface="+mn-ea"/>
                <a:cs typeface="+mn-cs"/>
              </a:rPr>
              <a:t>La Obesidad: La nueva Pandemia</a:t>
            </a:r>
          </a:p>
        </p:txBody>
      </p:sp>
      <p:sp>
        <p:nvSpPr>
          <p:cNvPr id="10" name="Triángulo isósceles 9">
            <a:extLst>
              <a:ext uri="{FF2B5EF4-FFF2-40B4-BE49-F238E27FC236}">
                <a16:creationId xmlns="" xmlns:a16="http://schemas.microsoft.com/office/drawing/2014/main" id="{B2D775A2-E356-432D-A1AF-0BD8DCEA13C3}"/>
              </a:ext>
            </a:extLst>
          </p:cNvPr>
          <p:cNvSpPr/>
          <p:nvPr/>
        </p:nvSpPr>
        <p:spPr>
          <a:xfrm rot="10800000">
            <a:off x="2852430" y="4079176"/>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5" name="Tabla 15">
            <a:extLst>
              <a:ext uri="{FF2B5EF4-FFF2-40B4-BE49-F238E27FC236}">
                <a16:creationId xmlns="" xmlns:a16="http://schemas.microsoft.com/office/drawing/2014/main" id="{9C8A3A8A-BB81-429D-91D2-4AF5F0E12811}"/>
              </a:ext>
            </a:extLst>
          </p:cNvPr>
          <p:cNvGraphicFramePr>
            <a:graphicFrameLocks noGrp="1"/>
          </p:cNvGraphicFramePr>
          <p:nvPr/>
        </p:nvGraphicFramePr>
        <p:xfrm>
          <a:off x="629194" y="2840461"/>
          <a:ext cx="11063517" cy="365760"/>
        </p:xfrm>
        <a:graphic>
          <a:graphicData uri="http://schemas.openxmlformats.org/drawingml/2006/table">
            <a:tbl>
              <a:tblPr firstRow="1" bandRow="1">
                <a:tableStyleId>{5C22544A-7EE6-4342-B048-85BDC9FD1C3A}</a:tableStyleId>
              </a:tblPr>
              <a:tblGrid>
                <a:gridCol w="11063517">
                  <a:extLst>
                    <a:ext uri="{9D8B030D-6E8A-4147-A177-3AD203B41FA5}">
                      <a16:colId xmlns="" xmlns:a16="http://schemas.microsoft.com/office/drawing/2014/main" val="3280330907"/>
                    </a:ext>
                  </a:extLst>
                </a:gridCol>
              </a:tblGrid>
              <a:tr h="329201">
                <a:tc>
                  <a:txBody>
                    <a:bodyPr/>
                    <a:lstStyle/>
                    <a:p>
                      <a:r>
                        <a:rPr lang="es-ES" dirty="0"/>
                        <a:t>Tutoría:  (dimensión social, personal, etc.)</a:t>
                      </a:r>
                      <a:endParaRPr lang="es-PE" dirty="0"/>
                    </a:p>
                  </a:txBody>
                  <a:tcPr/>
                </a:tc>
                <a:extLst>
                  <a:ext uri="{0D108BD9-81ED-4DB2-BD59-A6C34878D82A}">
                    <a16:rowId xmlns="" xmlns:a16="http://schemas.microsoft.com/office/drawing/2014/main" val="3641892411"/>
                  </a:ext>
                </a:extLst>
              </a:tr>
            </a:tbl>
          </a:graphicData>
        </a:graphic>
      </p:graphicFrame>
    </p:spTree>
    <p:extLst>
      <p:ext uri="{BB962C8B-B14F-4D97-AF65-F5344CB8AC3E}">
        <p14:creationId xmlns:p14="http://schemas.microsoft.com/office/powerpoint/2010/main" val="1655664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5855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Proceso de construcción de la planificación anual - EBA</a:t>
            </a:r>
            <a:endParaRPr lang="es-PE" b="1" dirty="0"/>
          </a:p>
        </p:txBody>
      </p:sp>
      <p:sp>
        <p:nvSpPr>
          <p:cNvPr id="8" name="Título 1">
            <a:extLst>
              <a:ext uri="{FF2B5EF4-FFF2-40B4-BE49-F238E27FC236}">
                <a16:creationId xmlns="" xmlns:a16="http://schemas.microsoft.com/office/drawing/2014/main" id="{36E76661-E37F-4CAC-82DA-DFE36FC3DBCA}"/>
              </a:ext>
            </a:extLst>
          </p:cNvPr>
          <p:cNvSpPr txBox="1">
            <a:spLocks/>
          </p:cNvSpPr>
          <p:nvPr/>
        </p:nvSpPr>
        <p:spPr>
          <a:xfrm>
            <a:off x="838200" y="153402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a:p>
            <a:pPr marL="571500" indent="-571500">
              <a:buFont typeface="Arial" panose="020B0604020202020204" pitchFamily="34" charset="0"/>
              <a:buChar char="•"/>
            </a:pPr>
            <a:endParaRPr lang="es-PE" dirty="0"/>
          </a:p>
        </p:txBody>
      </p:sp>
      <p:sp>
        <p:nvSpPr>
          <p:cNvPr id="2" name="CuadroTexto 1">
            <a:extLst>
              <a:ext uri="{FF2B5EF4-FFF2-40B4-BE49-F238E27FC236}">
                <a16:creationId xmlns="" xmlns:a16="http://schemas.microsoft.com/office/drawing/2014/main" id="{219C6483-1233-4FE3-8534-A01BEC75168D}"/>
              </a:ext>
            </a:extLst>
          </p:cNvPr>
          <p:cNvSpPr txBox="1"/>
          <p:nvPr/>
        </p:nvSpPr>
        <p:spPr>
          <a:xfrm>
            <a:off x="530781" y="1760388"/>
            <a:ext cx="11130438" cy="4324261"/>
          </a:xfrm>
          <a:prstGeom prst="rect">
            <a:avLst/>
          </a:prstGeom>
          <a:noFill/>
        </p:spPr>
        <p:txBody>
          <a:bodyPr wrap="square" rtlCol="0">
            <a:spAutoFit/>
          </a:bodyPr>
          <a:lstStyle/>
          <a:p>
            <a:pPr marL="285750" indent="-285750" algn="just">
              <a:buFont typeface="Arial" panose="020B0604020202020204" pitchFamily="34" charset="0"/>
              <a:buChar char="•"/>
            </a:pPr>
            <a:r>
              <a:rPr lang="es-MX" sz="2500" dirty="0"/>
              <a:t>Participación de dos especialistas de EBA en el equipo articulado liderado por EBR.</a:t>
            </a:r>
          </a:p>
          <a:p>
            <a:pPr marL="285750" indent="-285750" algn="just">
              <a:buFont typeface="Arial" panose="020B0604020202020204" pitchFamily="34" charset="0"/>
              <a:buChar char="•"/>
            </a:pPr>
            <a:endParaRPr lang="es-MX" sz="2500" dirty="0"/>
          </a:p>
          <a:p>
            <a:pPr marL="285750" indent="-285750" algn="just">
              <a:buFont typeface="Arial" panose="020B0604020202020204" pitchFamily="34" charset="0"/>
              <a:buChar char="•"/>
            </a:pPr>
            <a:r>
              <a:rPr lang="es-PE" sz="2500" dirty="0"/>
              <a:t>Participación específica de las dos especialistas de EBA en los equipos de trabajo del IV ciclo y 5to de secundaria específicamente.</a:t>
            </a:r>
          </a:p>
          <a:p>
            <a:pPr marL="285750" indent="-285750" algn="just">
              <a:buFont typeface="Arial" panose="020B0604020202020204" pitchFamily="34" charset="0"/>
              <a:buChar char="•"/>
            </a:pPr>
            <a:endParaRPr lang="es-PE" sz="2500" dirty="0"/>
          </a:p>
          <a:p>
            <a:pPr marL="285750" indent="-285750" algn="just">
              <a:buFont typeface="Arial" panose="020B0604020202020204" pitchFamily="34" charset="0"/>
              <a:buChar char="•"/>
            </a:pPr>
            <a:r>
              <a:rPr lang="es-PE" sz="2500" dirty="0"/>
              <a:t>En paralelo, con el equipo pedagógico de la DEBA, adecuación de las propuestas de situaciones considerando las características de los estudiantes de la modalidad.</a:t>
            </a:r>
          </a:p>
          <a:p>
            <a:pPr marL="285750" indent="-285750" algn="just">
              <a:buFont typeface="Arial" panose="020B0604020202020204" pitchFamily="34" charset="0"/>
              <a:buChar char="•"/>
            </a:pPr>
            <a:endParaRPr lang="es-PE" sz="2500" dirty="0"/>
          </a:p>
          <a:p>
            <a:pPr marL="285750" indent="-285750" algn="just">
              <a:buFont typeface="Arial" panose="020B0604020202020204" pitchFamily="34" charset="0"/>
              <a:buChar char="•"/>
            </a:pPr>
            <a:r>
              <a:rPr lang="es-PE" sz="2500" dirty="0"/>
              <a:t>Determinación de criterios para la organización de los ejes y las situaciones: lo producido en el año 2020 en </a:t>
            </a:r>
            <a:r>
              <a:rPr lang="es-PE" sz="2500" dirty="0" err="1"/>
              <a:t>AeC</a:t>
            </a:r>
            <a:r>
              <a:rPr lang="es-PE" sz="2500" dirty="0"/>
              <a:t>, RVM 193-2020, organización de periodos promocionales, materiales educativos de la modalidad.</a:t>
            </a:r>
          </a:p>
        </p:txBody>
      </p:sp>
    </p:spTree>
    <p:extLst>
      <p:ext uri="{BB962C8B-B14F-4D97-AF65-F5344CB8AC3E}">
        <p14:creationId xmlns:p14="http://schemas.microsoft.com/office/powerpoint/2010/main" val="32170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Competencias abordadas – </a:t>
            </a:r>
            <a:r>
              <a:rPr lang="en-US" sz="2000" b="1" dirty="0" err="1"/>
              <a:t>Ciclo</a:t>
            </a:r>
            <a:r>
              <a:rPr lang="en-US" sz="2000" b="1" dirty="0"/>
              <a:t> </a:t>
            </a:r>
            <a:r>
              <a:rPr lang="en-US" sz="2000" b="1" dirty="0" err="1"/>
              <a:t>Inicial</a:t>
            </a:r>
            <a:r>
              <a:rPr lang="en-US" sz="2000" b="1" dirty="0"/>
              <a:t> e </a:t>
            </a:r>
            <a:r>
              <a:rPr lang="en-US" sz="2000" b="1" dirty="0" err="1"/>
              <a:t>Intermedio</a:t>
            </a:r>
            <a:endParaRPr lang="es-PE" sz="2000" b="1" dirty="0"/>
          </a:p>
        </p:txBody>
      </p:sp>
      <p:graphicFrame>
        <p:nvGraphicFramePr>
          <p:cNvPr id="8" name="Tabla 3">
            <a:extLst>
              <a:ext uri="{FF2B5EF4-FFF2-40B4-BE49-F238E27FC236}">
                <a16:creationId xmlns="" xmlns:a16="http://schemas.microsoft.com/office/drawing/2014/main" id="{36CF2670-370D-44C1-A3F7-9D6035899960}"/>
              </a:ext>
            </a:extLst>
          </p:cNvPr>
          <p:cNvGraphicFramePr>
            <a:graphicFrameLocks noGrp="1"/>
          </p:cNvGraphicFramePr>
          <p:nvPr>
            <p:extLst>
              <p:ext uri="{D42A27DB-BD31-4B8C-83A1-F6EECF244321}">
                <p14:modId xmlns:p14="http://schemas.microsoft.com/office/powerpoint/2010/main" val="846602764"/>
              </p:ext>
            </p:extLst>
          </p:nvPr>
        </p:nvGraphicFramePr>
        <p:xfrm>
          <a:off x="817013" y="819015"/>
          <a:ext cx="10327166" cy="5865392"/>
        </p:xfrm>
        <a:graphic>
          <a:graphicData uri="http://schemas.openxmlformats.org/drawingml/2006/table">
            <a:tbl>
              <a:tblPr firstRow="1" bandRow="1">
                <a:tableStyleId>{5C22544A-7EE6-4342-B048-85BDC9FD1C3A}</a:tableStyleId>
              </a:tblPr>
              <a:tblGrid>
                <a:gridCol w="7785846">
                  <a:extLst>
                    <a:ext uri="{9D8B030D-6E8A-4147-A177-3AD203B41FA5}">
                      <a16:colId xmlns="" xmlns:a16="http://schemas.microsoft.com/office/drawing/2014/main" val="739573855"/>
                    </a:ext>
                  </a:extLst>
                </a:gridCol>
                <a:gridCol w="1211283">
                  <a:extLst>
                    <a:ext uri="{9D8B030D-6E8A-4147-A177-3AD203B41FA5}">
                      <a16:colId xmlns="" xmlns:a16="http://schemas.microsoft.com/office/drawing/2014/main" val="1034214925"/>
                    </a:ext>
                  </a:extLst>
                </a:gridCol>
                <a:gridCol w="1330037">
                  <a:extLst>
                    <a:ext uri="{9D8B030D-6E8A-4147-A177-3AD203B41FA5}">
                      <a16:colId xmlns="" xmlns:a16="http://schemas.microsoft.com/office/drawing/2014/main" val="20002"/>
                    </a:ext>
                  </a:extLst>
                </a:gridCol>
              </a:tblGrid>
              <a:tr h="429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Primer Semestre </a:t>
                      </a:r>
                      <a:r>
                        <a:rPr lang="mr-IN" sz="1200" dirty="0">
                          <a:solidFill>
                            <a:schemeClr val="tx1"/>
                          </a:solidFill>
                        </a:rPr>
                        <a:t>–</a:t>
                      </a:r>
                      <a:r>
                        <a:rPr lang="es-ES" sz="1200" dirty="0">
                          <a:solidFill>
                            <a:schemeClr val="tx1"/>
                          </a:solidFill>
                        </a:rPr>
                        <a:t> Segundo Semestre</a:t>
                      </a:r>
                      <a:endParaRPr lang="es-PE" sz="1200" dirty="0">
                        <a:solidFill>
                          <a:schemeClr val="tx1"/>
                        </a:solidFill>
                      </a:endParaRPr>
                    </a:p>
                    <a:p>
                      <a:pPr algn="ctr"/>
                      <a:endParaRPr lang="es-PE" sz="1200" dirty="0">
                        <a:solidFill>
                          <a:schemeClr val="tx1"/>
                        </a:solidFill>
                      </a:endParaRPr>
                    </a:p>
                  </a:txBody>
                  <a:tcPr>
                    <a:solidFill>
                      <a:schemeClr val="accent6"/>
                    </a:solidFill>
                  </a:tcPr>
                </a:tc>
                <a:tc>
                  <a:txBody>
                    <a:bodyPr/>
                    <a:lstStyle/>
                    <a:p>
                      <a:pPr algn="ctr"/>
                      <a:r>
                        <a:rPr lang="es-ES" sz="1200" dirty="0">
                          <a:solidFill>
                            <a:schemeClr val="tx1"/>
                          </a:solidFill>
                        </a:rPr>
                        <a:t>WEB</a:t>
                      </a:r>
                      <a:endParaRPr lang="es-PE" sz="1200" dirty="0">
                        <a:solidFill>
                          <a:schemeClr val="tx1"/>
                        </a:solidFill>
                      </a:endParaRPr>
                    </a:p>
                  </a:txBody>
                  <a:tcPr>
                    <a:solidFill>
                      <a:schemeClr val="accent6"/>
                    </a:solidFill>
                  </a:tcPr>
                </a:tc>
                <a:tc>
                  <a:txBody>
                    <a:bodyPr/>
                    <a:lstStyle/>
                    <a:p>
                      <a:pPr algn="ctr"/>
                      <a:r>
                        <a:rPr lang="es-PE" sz="1200" dirty="0">
                          <a:solidFill>
                            <a:schemeClr val="tx1"/>
                          </a:solidFill>
                        </a:rPr>
                        <a:t>RADIO</a:t>
                      </a:r>
                    </a:p>
                  </a:txBody>
                  <a:tcPr>
                    <a:solidFill>
                      <a:schemeClr val="accent6"/>
                    </a:solidFill>
                  </a:tcPr>
                </a:tc>
                <a:extLst>
                  <a:ext uri="{0D108BD9-81ED-4DB2-BD59-A6C34878D82A}">
                    <a16:rowId xmlns="" xmlns:a16="http://schemas.microsoft.com/office/drawing/2014/main" val="654511434"/>
                  </a:ext>
                </a:extLst>
              </a:tr>
              <a:tr h="391834">
                <a:tc>
                  <a:txBody>
                    <a:bodyPr/>
                    <a:lstStyle/>
                    <a:p>
                      <a:r>
                        <a:rPr lang="es-PE" sz="1400" b="0" kern="1200" dirty="0">
                          <a:solidFill>
                            <a:schemeClr val="dk1"/>
                          </a:solidFill>
                          <a:effectLst/>
                          <a:latin typeface="+mn-lt"/>
                          <a:ea typeface="+mn-ea"/>
                          <a:cs typeface="+mn-cs"/>
                        </a:rPr>
                        <a:t>Se comunica oralmente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2404206586"/>
                  </a:ext>
                </a:extLst>
              </a:tr>
              <a:tr h="391834">
                <a:tc>
                  <a:txBody>
                    <a:bodyPr/>
                    <a:lstStyle/>
                    <a:p>
                      <a:r>
                        <a:rPr lang="es-PE" sz="1400" b="0" kern="1200" dirty="0">
                          <a:solidFill>
                            <a:schemeClr val="dk1"/>
                          </a:solidFill>
                          <a:effectLst/>
                          <a:latin typeface="+mn-lt"/>
                          <a:ea typeface="+mn-ea"/>
                          <a:cs typeface="+mn-cs"/>
                        </a:rPr>
                        <a:t>Lee diversos tipos de texto escritos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2939578948"/>
                  </a:ext>
                </a:extLst>
              </a:tr>
              <a:tr h="391834">
                <a:tc>
                  <a:txBody>
                    <a:bodyPr/>
                    <a:lstStyle/>
                    <a:p>
                      <a:r>
                        <a:rPr lang="es-PE" sz="1400" b="0" kern="1200" dirty="0">
                          <a:solidFill>
                            <a:schemeClr val="dk1"/>
                          </a:solidFill>
                          <a:effectLst/>
                          <a:latin typeface="+mn-lt"/>
                          <a:ea typeface="+mn-ea"/>
                          <a:cs typeface="+mn-cs"/>
                        </a:rPr>
                        <a:t>Escribe diversos tipos de textos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340694359"/>
                  </a:ext>
                </a:extLst>
              </a:tr>
              <a:tr h="391834">
                <a:tc>
                  <a:txBody>
                    <a:bodyPr/>
                    <a:lstStyle/>
                    <a:p>
                      <a:r>
                        <a:rPr lang="es-PE" sz="1400" b="0" kern="1200" dirty="0">
                          <a:solidFill>
                            <a:schemeClr val="dk1"/>
                          </a:solidFill>
                          <a:effectLst/>
                          <a:latin typeface="+mn-lt"/>
                          <a:ea typeface="+mn-ea"/>
                          <a:cs typeface="+mn-cs"/>
                        </a:rPr>
                        <a:t>Construye su identidad</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230707409"/>
                  </a:ext>
                </a:extLst>
              </a:tr>
              <a:tr h="463997">
                <a:tc>
                  <a:txBody>
                    <a:bodyPr/>
                    <a:lstStyle/>
                    <a:p>
                      <a:r>
                        <a:rPr lang="es-PE" sz="1400" b="0" kern="1200" dirty="0">
                          <a:solidFill>
                            <a:schemeClr val="dk1"/>
                          </a:solidFill>
                          <a:effectLst/>
                          <a:latin typeface="+mn-lt"/>
                          <a:ea typeface="+mn-ea"/>
                          <a:cs typeface="+mn-cs"/>
                        </a:rPr>
                        <a:t>Convive y participa democráticamente en la búsqueda del bien común</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2292149941"/>
                  </a:ext>
                </a:extLst>
              </a:tr>
              <a:tr h="391834">
                <a:tc>
                  <a:txBody>
                    <a:bodyPr/>
                    <a:lstStyle/>
                    <a:p>
                      <a:r>
                        <a:rPr lang="es-PE" sz="1400" b="0" kern="1200" dirty="0">
                          <a:solidFill>
                            <a:schemeClr val="dk1"/>
                          </a:solidFill>
                          <a:effectLst/>
                          <a:latin typeface="+mn-lt"/>
                          <a:ea typeface="+mn-ea"/>
                          <a:cs typeface="+mn-cs"/>
                        </a:rPr>
                        <a:t>Construye interpretaciones históricas</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021150789"/>
                  </a:ext>
                </a:extLst>
              </a:tr>
              <a:tr h="391834">
                <a:tc>
                  <a:txBody>
                    <a:bodyPr/>
                    <a:lstStyle/>
                    <a:p>
                      <a:r>
                        <a:rPr lang="es-PE" sz="1400" b="0" kern="1200" dirty="0">
                          <a:solidFill>
                            <a:schemeClr val="dk1"/>
                          </a:solidFill>
                          <a:effectLst/>
                          <a:latin typeface="+mn-lt"/>
                          <a:ea typeface="+mn-ea"/>
                          <a:cs typeface="+mn-cs"/>
                        </a:rPr>
                        <a:t>Gestiona responsablemente el espacio y el ambiente</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2679879722"/>
                  </a:ext>
                </a:extLst>
              </a:tr>
              <a:tr h="391834">
                <a:tc>
                  <a:txBody>
                    <a:bodyPr/>
                    <a:lstStyle/>
                    <a:p>
                      <a:r>
                        <a:rPr lang="es-PE" sz="1400" b="0" dirty="0"/>
                        <a:t>Gestiona proyectos de emprendimiento económico o social</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326788442"/>
                  </a:ext>
                </a:extLst>
              </a:tr>
              <a:tr h="463997">
                <a:tc>
                  <a:txBody>
                    <a:bodyPr/>
                    <a:lstStyle/>
                    <a:p>
                      <a:r>
                        <a:rPr lang="es-PE" sz="1400" b="0" kern="1200" dirty="0">
                          <a:solidFill>
                            <a:schemeClr val="dk1"/>
                          </a:solidFill>
                          <a:effectLst/>
                          <a:latin typeface="+mn-lt"/>
                          <a:ea typeface="+mn-ea"/>
                          <a:cs typeface="+mn-cs"/>
                        </a:rPr>
                        <a:t>Indaga mediante métodos científicos para construir sus conocimientos</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786533717"/>
                  </a:ext>
                </a:extLst>
              </a:tr>
              <a:tr h="463997">
                <a:tc>
                  <a:txBody>
                    <a:bodyPr/>
                    <a:lstStyle/>
                    <a:p>
                      <a:pPr marL="0" algn="l" defTabSz="914400" rtl="0" eaLnBrk="1" latinLnBrk="0" hangingPunct="1"/>
                      <a:r>
                        <a:rPr lang="es-PE" sz="1400" b="0" kern="1200" dirty="0">
                          <a:solidFill>
                            <a:schemeClr val="dk1"/>
                          </a:solidFill>
                          <a:effectLst/>
                          <a:latin typeface="+mn-lt"/>
                          <a:ea typeface="+mn-ea"/>
                          <a:cs typeface="+mn-cs"/>
                        </a:rPr>
                        <a:t>Explica el mundo físico basándose en conocimientos sobre los seres vivos; materia y energía; biodiversidad, Tierra y Universo</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4029467905"/>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forma, movimiento y localización</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2086105737"/>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cantidad</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326669330"/>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gestión de datos e incertidumbre</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13"/>
                  </a:ext>
                </a:extLst>
              </a:tr>
              <a:tr h="278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Resuelve problemas de regularidad, equivalencia y cambio</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5933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318621"/>
            <a:ext cx="10515600" cy="480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Competencias abordadas – Ciclo Avanzado</a:t>
            </a:r>
            <a:endParaRPr lang="es-PE" sz="2000" b="1" dirty="0"/>
          </a:p>
        </p:txBody>
      </p:sp>
      <p:graphicFrame>
        <p:nvGraphicFramePr>
          <p:cNvPr id="2" name="Tabla 3">
            <a:extLst>
              <a:ext uri="{FF2B5EF4-FFF2-40B4-BE49-F238E27FC236}">
                <a16:creationId xmlns="" xmlns:a16="http://schemas.microsoft.com/office/drawing/2014/main" id="{38792056-0EDB-40AD-92EB-F75DE3A0F5FD}"/>
              </a:ext>
            </a:extLst>
          </p:cNvPr>
          <p:cNvGraphicFramePr>
            <a:graphicFrameLocks noGrp="1"/>
          </p:cNvGraphicFramePr>
          <p:nvPr>
            <p:extLst>
              <p:ext uri="{D42A27DB-BD31-4B8C-83A1-F6EECF244321}">
                <p14:modId xmlns:p14="http://schemas.microsoft.com/office/powerpoint/2010/main" val="828853667"/>
              </p:ext>
            </p:extLst>
          </p:nvPr>
        </p:nvGraphicFramePr>
        <p:xfrm>
          <a:off x="530781" y="1070882"/>
          <a:ext cx="10861499" cy="5209638"/>
        </p:xfrm>
        <a:graphic>
          <a:graphicData uri="http://schemas.openxmlformats.org/drawingml/2006/table">
            <a:tbl>
              <a:tblPr firstRow="1" bandRow="1">
                <a:tableStyleId>{5C22544A-7EE6-4342-B048-85BDC9FD1C3A}</a:tableStyleId>
              </a:tblPr>
              <a:tblGrid>
                <a:gridCol w="4579508">
                  <a:extLst>
                    <a:ext uri="{9D8B030D-6E8A-4147-A177-3AD203B41FA5}">
                      <a16:colId xmlns="" xmlns:a16="http://schemas.microsoft.com/office/drawing/2014/main" val="739573855"/>
                    </a:ext>
                  </a:extLst>
                </a:gridCol>
                <a:gridCol w="5047013">
                  <a:extLst>
                    <a:ext uri="{9D8B030D-6E8A-4147-A177-3AD203B41FA5}">
                      <a16:colId xmlns="" xmlns:a16="http://schemas.microsoft.com/office/drawing/2014/main" val="20001"/>
                    </a:ext>
                  </a:extLst>
                </a:gridCol>
                <a:gridCol w="1234978">
                  <a:extLst>
                    <a:ext uri="{9D8B030D-6E8A-4147-A177-3AD203B41FA5}">
                      <a16:colId xmlns="" xmlns:a16="http://schemas.microsoft.com/office/drawing/2014/main" val="1034214925"/>
                    </a:ext>
                  </a:extLst>
                </a:gridCol>
              </a:tblGrid>
              <a:tr h="386094">
                <a:tc gridSpan="2">
                  <a:txBody>
                    <a:bodyPr/>
                    <a:lstStyle/>
                    <a:p>
                      <a:pPr algn="ctr"/>
                      <a:r>
                        <a:rPr lang="es-ES" sz="1400" dirty="0">
                          <a:solidFill>
                            <a:schemeClr val="tx1"/>
                          </a:solidFill>
                        </a:rPr>
                        <a:t>Primer Semestre </a:t>
                      </a:r>
                      <a:r>
                        <a:rPr lang="mr-IN" sz="1400" dirty="0">
                          <a:solidFill>
                            <a:schemeClr val="tx1"/>
                          </a:solidFill>
                        </a:rPr>
                        <a:t>–</a:t>
                      </a:r>
                      <a:r>
                        <a:rPr lang="es-ES" sz="1400" dirty="0">
                          <a:solidFill>
                            <a:schemeClr val="tx1"/>
                          </a:solidFill>
                        </a:rPr>
                        <a:t> Segundo Semestre</a:t>
                      </a:r>
                      <a:endParaRPr lang="es-PE" sz="1400" dirty="0">
                        <a:solidFill>
                          <a:schemeClr val="tx1"/>
                        </a:solidFill>
                      </a:endParaRPr>
                    </a:p>
                  </a:txBody>
                  <a:tcPr>
                    <a:solidFill>
                      <a:schemeClr val="accent6"/>
                    </a:solidFill>
                  </a:tcPr>
                </a:tc>
                <a:tc hMerge="1">
                  <a:txBody>
                    <a:bodyPr/>
                    <a:lstStyle/>
                    <a:p>
                      <a:pPr algn="ctr"/>
                      <a:endParaRPr lang="es-PE" sz="1400" dirty="0"/>
                    </a:p>
                  </a:txBody>
                  <a:tcPr/>
                </a:tc>
                <a:tc>
                  <a:txBody>
                    <a:bodyPr/>
                    <a:lstStyle/>
                    <a:p>
                      <a:pPr algn="ctr"/>
                      <a:r>
                        <a:rPr lang="es-ES" sz="1400" dirty="0">
                          <a:solidFill>
                            <a:schemeClr val="tx1"/>
                          </a:solidFill>
                        </a:rPr>
                        <a:t>WEB</a:t>
                      </a:r>
                      <a:endParaRPr lang="es-PE" sz="1400" dirty="0">
                        <a:solidFill>
                          <a:schemeClr val="tx1"/>
                        </a:solidFill>
                      </a:endParaRPr>
                    </a:p>
                  </a:txBody>
                  <a:tcPr>
                    <a:solidFill>
                      <a:schemeClr val="accent6"/>
                    </a:solidFill>
                  </a:tcPr>
                </a:tc>
                <a:extLst>
                  <a:ext uri="{0D108BD9-81ED-4DB2-BD59-A6C34878D82A}">
                    <a16:rowId xmlns="" xmlns:a16="http://schemas.microsoft.com/office/drawing/2014/main" val="654511434"/>
                  </a:ext>
                </a:extLst>
              </a:tr>
              <a:tr h="386094">
                <a:tc>
                  <a:txBody>
                    <a:bodyPr/>
                    <a:lstStyle/>
                    <a:p>
                      <a:r>
                        <a:rPr lang="es-PE" sz="1400" b="0" kern="1200" dirty="0">
                          <a:solidFill>
                            <a:schemeClr val="dk1"/>
                          </a:solidFill>
                          <a:effectLst/>
                          <a:latin typeface="+mn-lt"/>
                          <a:ea typeface="+mn-ea"/>
                          <a:cs typeface="+mn-cs"/>
                        </a:rPr>
                        <a:t>Se comunica oralmente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forma, movimiento y localización</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2404206586"/>
                  </a:ext>
                </a:extLst>
              </a:tr>
              <a:tr h="386094">
                <a:tc>
                  <a:txBody>
                    <a:bodyPr/>
                    <a:lstStyle/>
                    <a:p>
                      <a:r>
                        <a:rPr lang="es-PE" sz="1400" b="0" kern="1200" dirty="0">
                          <a:solidFill>
                            <a:schemeClr val="dk1"/>
                          </a:solidFill>
                          <a:effectLst/>
                          <a:latin typeface="+mn-lt"/>
                          <a:ea typeface="+mn-ea"/>
                          <a:cs typeface="+mn-cs"/>
                        </a:rPr>
                        <a:t>Lee diversos tipos de texto escritos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cantidad</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2939578948"/>
                  </a:ext>
                </a:extLst>
              </a:tr>
              <a:tr h="386094">
                <a:tc>
                  <a:txBody>
                    <a:bodyPr/>
                    <a:lstStyle/>
                    <a:p>
                      <a:r>
                        <a:rPr lang="es-PE" sz="1400" b="0" kern="1200" dirty="0">
                          <a:solidFill>
                            <a:schemeClr val="dk1"/>
                          </a:solidFill>
                          <a:effectLst/>
                          <a:latin typeface="+mn-lt"/>
                          <a:ea typeface="+mn-ea"/>
                          <a:cs typeface="+mn-cs"/>
                        </a:rPr>
                        <a:t>Escribe diversos tipos de textos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gestión de datos e incertidumbre</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1340694359"/>
                  </a:ext>
                </a:extLst>
              </a:tr>
              <a:tr h="386094">
                <a:tc>
                  <a:txBody>
                    <a:bodyPr/>
                    <a:lstStyle/>
                    <a:p>
                      <a:r>
                        <a:rPr lang="es-PE" sz="1400" b="0" kern="1200" dirty="0">
                          <a:solidFill>
                            <a:schemeClr val="dk1"/>
                          </a:solidFill>
                          <a:effectLst/>
                          <a:latin typeface="+mn-lt"/>
                          <a:ea typeface="+mn-ea"/>
                          <a:cs typeface="+mn-cs"/>
                        </a:rPr>
                        <a:t>Construye su identidad</a:t>
                      </a:r>
                      <a:endParaRPr lang="es-PE" sz="14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Resuelve problemas de regularidad, equivalencia y cambio</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1230707409"/>
                  </a:ext>
                </a:extLst>
              </a:tr>
              <a:tr h="386094">
                <a:tc>
                  <a:txBody>
                    <a:bodyPr/>
                    <a:lstStyle/>
                    <a:p>
                      <a:r>
                        <a:rPr lang="es-PE" sz="1400" b="0" kern="1200" dirty="0">
                          <a:solidFill>
                            <a:schemeClr val="dk1"/>
                          </a:solidFill>
                          <a:effectLst/>
                          <a:latin typeface="+mn-lt"/>
                          <a:ea typeface="+mn-ea"/>
                          <a:cs typeface="+mn-cs"/>
                        </a:rPr>
                        <a:t>Convive y participa democráticamente en la búsqueda del bien común</a:t>
                      </a:r>
                      <a:endParaRPr lang="es-PE" sz="1400" b="0" dirty="0"/>
                    </a:p>
                  </a:txBody>
                  <a:tcPr>
                    <a:solidFill>
                      <a:schemeClr val="accent6">
                        <a:lumMod val="20000"/>
                        <a:lumOff val="80000"/>
                      </a:schemeClr>
                    </a:solidFill>
                  </a:tcPr>
                </a:tc>
                <a:tc>
                  <a:txBody>
                    <a:bodyPr/>
                    <a:lstStyle/>
                    <a:p>
                      <a:pPr algn="l" fontAlgn="t"/>
                      <a:r>
                        <a:rPr lang="es-MX" sz="1400" b="0" kern="1200" dirty="0">
                          <a:solidFill>
                            <a:schemeClr val="dk1"/>
                          </a:solidFill>
                          <a:effectLst/>
                          <a:latin typeface="+mn-lt"/>
                          <a:ea typeface="+mn-ea"/>
                          <a:cs typeface="+mn-cs"/>
                        </a:rPr>
                        <a:t>Lee diversos tipos de textos en inglés como lengua extranjera</a:t>
                      </a:r>
                    </a:p>
                  </a:txBody>
                  <a:tcPr marL="7620" marR="7620" marT="7620" marB="0">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2292149941"/>
                  </a:ext>
                </a:extLst>
              </a:tr>
              <a:tr h="386094">
                <a:tc>
                  <a:txBody>
                    <a:bodyPr/>
                    <a:lstStyle/>
                    <a:p>
                      <a:r>
                        <a:rPr lang="es-PE" sz="1400" b="0" kern="1200" dirty="0">
                          <a:solidFill>
                            <a:schemeClr val="dk1"/>
                          </a:solidFill>
                          <a:effectLst/>
                          <a:latin typeface="+mn-lt"/>
                          <a:ea typeface="+mn-ea"/>
                          <a:cs typeface="+mn-cs"/>
                        </a:rPr>
                        <a:t>Construye interpretaciones históricas</a:t>
                      </a:r>
                      <a:endParaRPr lang="es-PE" sz="1400" b="0" dirty="0"/>
                    </a:p>
                  </a:txBody>
                  <a:tcPr>
                    <a:solidFill>
                      <a:schemeClr val="accent6">
                        <a:lumMod val="20000"/>
                        <a:lumOff val="80000"/>
                      </a:schemeClr>
                    </a:solidFill>
                  </a:tcPr>
                </a:tc>
                <a:tc>
                  <a:txBody>
                    <a:bodyPr/>
                    <a:lstStyle/>
                    <a:p>
                      <a:pPr algn="l" fontAlgn="t"/>
                      <a:r>
                        <a:rPr lang="es-MX" sz="1400" b="0" kern="1200" dirty="0">
                          <a:solidFill>
                            <a:schemeClr val="dk1"/>
                          </a:solidFill>
                          <a:effectLst/>
                          <a:latin typeface="+mn-lt"/>
                          <a:ea typeface="+mn-ea"/>
                          <a:cs typeface="+mn-cs"/>
                        </a:rPr>
                        <a:t>Escribe los tipos de textos en inglés como lengua extranjera</a:t>
                      </a:r>
                    </a:p>
                  </a:txBody>
                  <a:tcPr marL="7620" marR="7620" marT="7620" marB="0">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1021150789"/>
                  </a:ext>
                </a:extLst>
              </a:tr>
              <a:tr h="386094">
                <a:tc>
                  <a:txBody>
                    <a:bodyPr/>
                    <a:lstStyle/>
                    <a:p>
                      <a:r>
                        <a:rPr lang="es-PE" sz="1400" b="0" kern="1200" dirty="0">
                          <a:solidFill>
                            <a:schemeClr val="dk1"/>
                          </a:solidFill>
                          <a:effectLst/>
                          <a:latin typeface="+mn-lt"/>
                          <a:ea typeface="+mn-ea"/>
                          <a:cs typeface="+mn-cs"/>
                        </a:rPr>
                        <a:t>Gestiona responsablemente el espacio y el ambiente</a:t>
                      </a:r>
                      <a:endParaRPr lang="es-PE" sz="1400" b="0" dirty="0"/>
                    </a:p>
                  </a:txBody>
                  <a:tcPr>
                    <a:solidFill>
                      <a:schemeClr val="accent6">
                        <a:lumMod val="20000"/>
                        <a:lumOff val="80000"/>
                      </a:schemeClr>
                    </a:solidFill>
                  </a:tcPr>
                </a:tc>
                <a:tc>
                  <a:txBody>
                    <a:bodyPr/>
                    <a:lstStyle/>
                    <a:p>
                      <a:pPr algn="l" fontAlgn="b"/>
                      <a:r>
                        <a:rPr lang="es-PE" sz="1400" b="0" kern="1200" dirty="0">
                          <a:solidFill>
                            <a:schemeClr val="dk1"/>
                          </a:solidFill>
                          <a:effectLst/>
                          <a:latin typeface="+mn-lt"/>
                          <a:ea typeface="+mn-ea"/>
                          <a:cs typeface="+mn-cs"/>
                        </a:rPr>
                        <a:t>Se comunica oralmente en inglés como lengua extranjera</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2679879722"/>
                  </a:ext>
                </a:extLst>
              </a:tr>
              <a:tr h="386094">
                <a:tc>
                  <a:txBody>
                    <a:bodyPr/>
                    <a:lstStyle/>
                    <a:p>
                      <a:r>
                        <a:rPr lang="es-PE" sz="1400" b="0" kern="1200" dirty="0">
                          <a:solidFill>
                            <a:schemeClr val="dk1"/>
                          </a:solidFill>
                          <a:effectLst/>
                          <a:latin typeface="+mn-lt"/>
                          <a:ea typeface="+mn-ea"/>
                          <a:cs typeface="+mn-cs"/>
                        </a:rPr>
                        <a:t>Gestiona responsablemente los recursos económicos</a:t>
                      </a:r>
                      <a:endParaRPr lang="es-PE" sz="1400" b="0" dirty="0"/>
                    </a:p>
                  </a:txBody>
                  <a:tcPr>
                    <a:solidFill>
                      <a:schemeClr val="accent6">
                        <a:lumMod val="20000"/>
                        <a:lumOff val="80000"/>
                      </a:schemeClr>
                    </a:solidFill>
                  </a:tcPr>
                </a:tc>
                <a:tc>
                  <a:txBody>
                    <a:bodyPr/>
                    <a:lstStyle/>
                    <a:p>
                      <a:pPr algn="l" fontAlgn="b"/>
                      <a:r>
                        <a:rPr lang="es-PE" sz="1400" b="0" kern="1200" dirty="0">
                          <a:solidFill>
                            <a:schemeClr val="dk1"/>
                          </a:solidFill>
                          <a:effectLst/>
                          <a:latin typeface="+mn-lt"/>
                          <a:ea typeface="+mn-ea"/>
                          <a:cs typeface="+mn-cs"/>
                        </a:rPr>
                        <a:t>Aprecia de manera crítica manifestaciones </a:t>
                      </a:r>
                      <a:r>
                        <a:rPr lang="es-PE" sz="1400" b="0" kern="1200" dirty="0" err="1">
                          <a:solidFill>
                            <a:schemeClr val="dk1"/>
                          </a:solidFill>
                          <a:effectLst/>
                          <a:latin typeface="+mn-lt"/>
                          <a:ea typeface="+mn-ea"/>
                          <a:cs typeface="+mn-cs"/>
                        </a:rPr>
                        <a:t>manifestaciones</a:t>
                      </a:r>
                      <a:r>
                        <a:rPr lang="es-PE" sz="1400" b="0" kern="1200" dirty="0">
                          <a:solidFill>
                            <a:schemeClr val="dk1"/>
                          </a:solidFill>
                          <a:effectLst/>
                          <a:latin typeface="+mn-lt"/>
                          <a:ea typeface="+mn-ea"/>
                          <a:cs typeface="+mn-cs"/>
                        </a:rPr>
                        <a:t> artístico-culturales</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326788442"/>
                  </a:ext>
                </a:extLst>
              </a:tr>
              <a:tr h="386094">
                <a:tc>
                  <a:txBody>
                    <a:bodyPr/>
                    <a:lstStyle/>
                    <a:p>
                      <a:r>
                        <a:rPr lang="es-PE" sz="1400" b="0" kern="1200" dirty="0">
                          <a:solidFill>
                            <a:schemeClr val="dk1"/>
                          </a:solidFill>
                          <a:effectLst/>
                          <a:latin typeface="+mn-lt"/>
                          <a:ea typeface="+mn-ea"/>
                          <a:cs typeface="+mn-cs"/>
                        </a:rPr>
                        <a:t>Indaga mediante métodos científicos para construir sus conocimientos</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Crea proyectos desde los lenguajes artísticos</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1786533717"/>
                  </a:ext>
                </a:extLst>
              </a:tr>
              <a:tr h="0">
                <a:tc>
                  <a:txBody>
                    <a:bodyPr/>
                    <a:lstStyle/>
                    <a:p>
                      <a:pPr marL="0" algn="l" defTabSz="914400" rtl="0" eaLnBrk="1" latinLnBrk="0" hangingPunct="1"/>
                      <a:r>
                        <a:rPr lang="es-PE" sz="1400" b="0" kern="1200" dirty="0">
                          <a:solidFill>
                            <a:schemeClr val="dk1"/>
                          </a:solidFill>
                          <a:effectLst/>
                          <a:latin typeface="+mn-lt"/>
                          <a:ea typeface="+mn-ea"/>
                          <a:cs typeface="+mn-cs"/>
                        </a:rPr>
                        <a:t>Explica el mundo físico basándose en conocimientos sobre los seres vivos; materia y energía; biodiversidad, Tierra y Universo</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Asume una vida saludable</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4029467905"/>
                  </a:ext>
                </a:extLst>
              </a:tr>
              <a:tr h="0">
                <a:tc>
                  <a:txBody>
                    <a:bodyPr/>
                    <a:lstStyle/>
                    <a:p>
                      <a:pPr marL="0" algn="l" defTabSz="914400" rtl="0" eaLnBrk="1" latinLnBrk="0" hangingPunct="1"/>
                      <a:r>
                        <a:rPr lang="es-PE" sz="1400" b="0" kern="1200" dirty="0">
                          <a:solidFill>
                            <a:schemeClr val="dk1"/>
                          </a:solidFill>
                          <a:effectLst/>
                          <a:latin typeface="+mn-lt"/>
                          <a:ea typeface="+mn-ea"/>
                          <a:cs typeface="+mn-cs"/>
                        </a:rPr>
                        <a:t>Gestiona proyectos de emprendimiento económico o social</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Gestiona su aprendizaje de manera autónoma </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 xmlns:a16="http://schemas.microsoft.com/office/drawing/2014/main" val="326669330"/>
                  </a:ext>
                </a:extLst>
              </a:tr>
            </a:tbl>
          </a:graphicData>
        </a:graphic>
      </p:graphicFrame>
    </p:spTree>
    <p:extLst>
      <p:ext uri="{BB962C8B-B14F-4D97-AF65-F5344CB8AC3E}">
        <p14:creationId xmlns:p14="http://schemas.microsoft.com/office/powerpoint/2010/main" val="25736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64205" y="496364"/>
            <a:ext cx="11347398"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Organización de las situaciones y título de las experiencias – Inicial-Intermedio</a:t>
            </a:r>
            <a:endParaRPr lang="es-PE" sz="2000" b="1" dirty="0"/>
          </a:p>
        </p:txBody>
      </p:sp>
      <p:graphicFrame>
        <p:nvGraphicFramePr>
          <p:cNvPr id="4" name="Tabla 4">
            <a:extLst>
              <a:ext uri="{FF2B5EF4-FFF2-40B4-BE49-F238E27FC236}">
                <a16:creationId xmlns="" xmlns:a16="http://schemas.microsoft.com/office/drawing/2014/main" id="{9B4826D0-3D45-4015-9071-C69D14EB9499}"/>
              </a:ext>
            </a:extLst>
          </p:cNvPr>
          <p:cNvGraphicFramePr>
            <a:graphicFrameLocks noGrp="1"/>
          </p:cNvGraphicFramePr>
          <p:nvPr>
            <p:extLst>
              <p:ext uri="{D42A27DB-BD31-4B8C-83A1-F6EECF244321}">
                <p14:modId xmlns:p14="http://schemas.microsoft.com/office/powerpoint/2010/main" val="2932260128"/>
              </p:ext>
            </p:extLst>
          </p:nvPr>
        </p:nvGraphicFramePr>
        <p:xfrm>
          <a:off x="664205" y="1256858"/>
          <a:ext cx="11118913" cy="5161990"/>
        </p:xfrm>
        <a:graphic>
          <a:graphicData uri="http://schemas.openxmlformats.org/drawingml/2006/table">
            <a:tbl>
              <a:tblPr firstRow="1" bandRow="1">
                <a:tableStyleId>{5C22544A-7EE6-4342-B048-85BDC9FD1C3A}</a:tableStyleId>
              </a:tblPr>
              <a:tblGrid>
                <a:gridCol w="2865562">
                  <a:extLst>
                    <a:ext uri="{9D8B030D-6E8A-4147-A177-3AD203B41FA5}">
                      <a16:colId xmlns="" xmlns:a16="http://schemas.microsoft.com/office/drawing/2014/main" val="2938281493"/>
                    </a:ext>
                  </a:extLst>
                </a:gridCol>
                <a:gridCol w="5818909">
                  <a:extLst>
                    <a:ext uri="{9D8B030D-6E8A-4147-A177-3AD203B41FA5}">
                      <a16:colId xmlns="" xmlns:a16="http://schemas.microsoft.com/office/drawing/2014/main" val="319237557"/>
                    </a:ext>
                  </a:extLst>
                </a:gridCol>
                <a:gridCol w="2434442">
                  <a:extLst>
                    <a:ext uri="{9D8B030D-6E8A-4147-A177-3AD203B41FA5}">
                      <a16:colId xmlns="" xmlns:a16="http://schemas.microsoft.com/office/drawing/2014/main" val="4266389016"/>
                    </a:ext>
                  </a:extLst>
                </a:gridCol>
              </a:tblGrid>
              <a:tr h="429556">
                <a:tc>
                  <a:txBody>
                    <a:bodyPr/>
                    <a:lstStyle/>
                    <a:p>
                      <a:pPr algn="ctr"/>
                      <a:r>
                        <a:rPr lang="es-ES" sz="1400" b="1" dirty="0">
                          <a:solidFill>
                            <a:schemeClr val="tx1"/>
                          </a:solidFill>
                          <a:latin typeface="+mn-lt"/>
                        </a:rPr>
                        <a:t>Situación</a:t>
                      </a:r>
                      <a:endParaRPr lang="es-PE" sz="1400" b="1" dirty="0">
                        <a:solidFill>
                          <a:schemeClr val="tx1"/>
                        </a:solidFill>
                        <a:latin typeface="+mn-lt"/>
                      </a:endParaRPr>
                    </a:p>
                  </a:txBody>
                  <a:tcPr>
                    <a:solidFill>
                      <a:schemeClr val="accent6"/>
                    </a:solidFill>
                  </a:tcPr>
                </a:tc>
                <a:tc>
                  <a:txBody>
                    <a:bodyPr/>
                    <a:lstStyle/>
                    <a:p>
                      <a:pPr algn="ctr"/>
                      <a:r>
                        <a:rPr lang="es-ES" sz="1400" b="1" dirty="0">
                          <a:solidFill>
                            <a:schemeClr val="tx1"/>
                          </a:solidFill>
                          <a:latin typeface="+mn-lt"/>
                        </a:rPr>
                        <a:t>Título de la experiencia</a:t>
                      </a:r>
                      <a:endParaRPr lang="es-PE" sz="1400" b="1" dirty="0">
                        <a:solidFill>
                          <a:schemeClr val="tx1"/>
                        </a:solidFill>
                        <a:latin typeface="+mn-lt"/>
                      </a:endParaRPr>
                    </a:p>
                  </a:txBody>
                  <a:tcPr>
                    <a:solidFill>
                      <a:schemeClr val="accent6"/>
                    </a:solidFill>
                  </a:tcPr>
                </a:tc>
                <a:tc>
                  <a:txBody>
                    <a:bodyPr/>
                    <a:lstStyle/>
                    <a:p>
                      <a:pPr algn="ctr"/>
                      <a:r>
                        <a:rPr lang="es-ES" sz="1400" b="1" dirty="0">
                          <a:solidFill>
                            <a:schemeClr val="tx1"/>
                          </a:solidFill>
                          <a:latin typeface="+mn-lt"/>
                        </a:rPr>
                        <a:t>Temporalidad</a:t>
                      </a:r>
                      <a:endParaRPr lang="es-PE" sz="1400" b="1" dirty="0">
                        <a:solidFill>
                          <a:schemeClr val="tx1"/>
                        </a:solidFill>
                        <a:latin typeface="+mn-lt"/>
                      </a:endParaRPr>
                    </a:p>
                  </a:txBody>
                  <a:tcPr>
                    <a:solidFill>
                      <a:schemeClr val="accent6"/>
                    </a:solidFill>
                  </a:tcPr>
                </a:tc>
                <a:extLst>
                  <a:ext uri="{0D108BD9-81ED-4DB2-BD59-A6C34878D82A}">
                    <a16:rowId xmlns="" xmlns:a16="http://schemas.microsoft.com/office/drawing/2014/main" val="3920739540"/>
                  </a:ext>
                </a:extLst>
              </a:tr>
              <a:tr h="429556">
                <a:tc>
                  <a:txBody>
                    <a:bodyPr/>
                    <a:lstStyle/>
                    <a:p>
                      <a:pPr algn="l" fontAlgn="ctr"/>
                      <a:r>
                        <a:rPr lang="es-PE" sz="1400" b="0" i="0" u="none" strike="noStrike" dirty="0">
                          <a:solidFill>
                            <a:srgbClr val="000000"/>
                          </a:solidFill>
                          <a:effectLst/>
                          <a:latin typeface="+mn-lt"/>
                        </a:rPr>
                        <a:t>Ciudadanía y convivencia en la diversidad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Reflexionamos para tomar decisiones</a:t>
                      </a:r>
                      <a:br>
                        <a:rPr lang="es-PE" sz="1400" b="0" i="0" u="none" strike="noStrike" dirty="0">
                          <a:solidFill>
                            <a:srgbClr val="000000"/>
                          </a:solidFill>
                          <a:effectLst/>
                          <a:latin typeface="+mn-lt"/>
                        </a:rPr>
                      </a:br>
                      <a:endParaRPr lang="es-PE" sz="1400" b="0" i="0" u="none" strike="noStrike" dirty="0">
                        <a:solidFill>
                          <a:srgbClr val="000000"/>
                        </a:solidFill>
                        <a:effectLst/>
                        <a:latin typeface="+mn-lt"/>
                      </a:endParaRP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5 al 9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12 al 16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19 al 23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26 al 30 de abril</a:t>
                      </a:r>
                    </a:p>
                  </a:txBody>
                  <a:tcPr marL="4866" marR="4866" marT="4866" marB="0" anchor="ctr">
                    <a:solidFill>
                      <a:schemeClr val="accent6">
                        <a:lumMod val="20000"/>
                        <a:lumOff val="80000"/>
                      </a:schemeClr>
                    </a:solidFill>
                  </a:tcPr>
                </a:tc>
                <a:extLst>
                  <a:ext uri="{0D108BD9-81ED-4DB2-BD59-A6C34878D82A}">
                    <a16:rowId xmlns="" xmlns:a16="http://schemas.microsoft.com/office/drawing/2014/main" val="143926959"/>
                  </a:ext>
                </a:extLst>
              </a:tr>
              <a:tr h="429556">
                <a:tc>
                  <a:txBody>
                    <a:bodyPr/>
                    <a:lstStyle/>
                    <a:p>
                      <a:pPr algn="l" fontAlgn="ctr"/>
                      <a:r>
                        <a:rPr lang="es-PE" sz="1400" b="0" i="0" u="none" strike="noStrike" dirty="0">
                          <a:solidFill>
                            <a:srgbClr val="000000"/>
                          </a:solidFill>
                          <a:effectLst/>
                          <a:latin typeface="+mn-lt"/>
                        </a:rPr>
                        <a:t>Salud y conservación ambiental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Cuidamos nuestra salud emocional practicando y promoviendo hábitos saludables. Nos tratamos con igualdad y respeto en todas las actividades que realizamos. </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 al 7 de mayo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10 al 14 de mayo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17 al 21 de mayo - Vacaciones</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24 al 28 de mayo</a:t>
                      </a:r>
                    </a:p>
                  </a:txBody>
                  <a:tcPr marL="4866" marR="4866" marT="4866" marB="0" anchor="ctr">
                    <a:solidFill>
                      <a:schemeClr val="accent6">
                        <a:lumMod val="20000"/>
                        <a:lumOff val="80000"/>
                      </a:schemeClr>
                    </a:solidFill>
                  </a:tcPr>
                </a:tc>
                <a:extLst>
                  <a:ext uri="{0D108BD9-81ED-4DB2-BD59-A6C34878D82A}">
                    <a16:rowId xmlns="" xmlns:a16="http://schemas.microsoft.com/office/drawing/2014/main" val="1019894125"/>
                  </a:ext>
                </a:extLst>
              </a:tr>
              <a:tr h="429556">
                <a:tc>
                  <a:txBody>
                    <a:bodyPr/>
                    <a:lstStyle/>
                    <a:p>
                      <a:pPr algn="l" fontAlgn="ctr"/>
                      <a:r>
                        <a:rPr lang="es-PE" sz="1400" b="0" i="0" u="none" strike="noStrike" dirty="0">
                          <a:solidFill>
                            <a:srgbClr val="000000"/>
                          </a:solidFill>
                          <a:effectLst/>
                          <a:latin typeface="+mn-lt"/>
                        </a:rPr>
                        <a:t>Salud y conservación ambiental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Conservamos la biodiversidad para vivir saludablemente.</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31 al 4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7 al 11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14 al 18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21 al 25 de junio</a:t>
                      </a:r>
                    </a:p>
                  </a:txBody>
                  <a:tcPr marL="4866" marR="4866" marT="4866" marB="0" anchor="ctr">
                    <a:solidFill>
                      <a:schemeClr val="accent6">
                        <a:lumMod val="20000"/>
                        <a:lumOff val="80000"/>
                      </a:schemeClr>
                    </a:solidFill>
                  </a:tcPr>
                </a:tc>
                <a:extLst>
                  <a:ext uri="{0D108BD9-81ED-4DB2-BD59-A6C34878D82A}">
                    <a16:rowId xmlns="" xmlns:a16="http://schemas.microsoft.com/office/drawing/2014/main" val="3520495807"/>
                  </a:ext>
                </a:extLst>
              </a:tr>
              <a:tr h="429556">
                <a:tc>
                  <a:txBody>
                    <a:bodyPr/>
                    <a:lstStyle/>
                    <a:p>
                      <a:pPr algn="l" fontAlgn="ctr"/>
                      <a:r>
                        <a:rPr lang="es-PE" sz="1400" b="0" i="0" u="none" strike="noStrike" dirty="0">
                          <a:solidFill>
                            <a:srgbClr val="000000"/>
                          </a:solidFill>
                          <a:effectLst/>
                          <a:latin typeface="+mn-lt"/>
                        </a:rPr>
                        <a:t>Logros y desafíos del país en el bicentenario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El Perú megadiverso, en 200 años de independencia</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28 de junio al 2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5 al 9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12 al 16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19 al 23 de julio</a:t>
                      </a:r>
                    </a:p>
                  </a:txBody>
                  <a:tcPr marL="4866" marR="4866" marT="4866" marB="0" anchor="ctr">
                    <a:solidFill>
                      <a:schemeClr val="accent6">
                        <a:lumMod val="20000"/>
                        <a:lumOff val="80000"/>
                      </a:schemeClr>
                    </a:solidFill>
                  </a:tcPr>
                </a:tc>
                <a:extLst>
                  <a:ext uri="{0D108BD9-81ED-4DB2-BD59-A6C34878D82A}">
                    <a16:rowId xmlns="" xmlns:a16="http://schemas.microsoft.com/office/drawing/2014/main" val="3964843566"/>
                  </a:ext>
                </a:extLst>
              </a:tr>
              <a:tr h="429556">
                <a:tc>
                  <a:txBody>
                    <a:bodyPr/>
                    <a:lstStyle/>
                    <a:p>
                      <a:pPr algn="l" fontAlgn="ctr"/>
                      <a:r>
                        <a:rPr lang="es-PE" sz="1400" b="0" i="0" u="none" strike="noStrike" dirty="0">
                          <a:solidFill>
                            <a:srgbClr val="000000"/>
                          </a:solidFill>
                          <a:effectLst/>
                          <a:latin typeface="+mn-lt"/>
                        </a:rPr>
                        <a:t>Trabajo y emprendimiento en el siglo XXI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Investigamos en diferentes fuentes de información definiciones, características, actitudes de emprendedores  intergeneracionales en el siglo XXI</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9 al 13 de agosto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16 al 20 de agosto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23 al 27 de agosto</a:t>
                      </a:r>
                    </a:p>
                  </a:txBody>
                  <a:tcPr marL="3660" marR="3660" marT="3660" marB="0" anchor="ctr">
                    <a:solidFill>
                      <a:schemeClr val="accent6">
                        <a:lumMod val="20000"/>
                        <a:lumOff val="80000"/>
                      </a:schemeClr>
                    </a:solidFill>
                  </a:tcPr>
                </a:tc>
                <a:extLst>
                  <a:ext uri="{0D108BD9-81ED-4DB2-BD59-A6C34878D82A}">
                    <a16:rowId xmlns="" xmlns:a16="http://schemas.microsoft.com/office/drawing/2014/main" val="10005"/>
                  </a:ext>
                </a:extLst>
              </a:tr>
              <a:tr h="429556">
                <a:tc>
                  <a:txBody>
                    <a:bodyPr/>
                    <a:lstStyle/>
                    <a:p>
                      <a:pPr algn="l" fontAlgn="ctr"/>
                      <a:r>
                        <a:rPr lang="es-PE" sz="1400" b="0" i="0" u="none" strike="noStrike" dirty="0">
                          <a:solidFill>
                            <a:srgbClr val="000000"/>
                          </a:solidFill>
                          <a:effectLst/>
                          <a:latin typeface="+mn-lt"/>
                        </a:rPr>
                        <a:t>Trabajo y emprendimiento en el siglo XXI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Conocemos los procesos para un emprendimiento y su relación con la tecnología en el siglo XXI.</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30 de agosto al 3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6 al 10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13 al 17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20 al 24 de setiembre</a:t>
                      </a:r>
                    </a:p>
                  </a:txBody>
                  <a:tcPr marL="3660" marR="3660" marT="3660" marB="0" anchor="ctr">
                    <a:solidFill>
                      <a:schemeClr val="accent6">
                        <a:lumMod val="20000"/>
                        <a:lumOff val="80000"/>
                      </a:schemeClr>
                    </a:solidFill>
                  </a:tcPr>
                </a:tc>
                <a:extLst>
                  <a:ext uri="{0D108BD9-81ED-4DB2-BD59-A6C34878D82A}">
                    <a16:rowId xmlns="" xmlns:a16="http://schemas.microsoft.com/office/drawing/2014/main" val="10006"/>
                  </a:ext>
                </a:extLst>
              </a:tr>
              <a:tr h="586892">
                <a:tc>
                  <a:txBody>
                    <a:bodyPr/>
                    <a:lstStyle/>
                    <a:p>
                      <a:pPr algn="l" fontAlgn="ctr"/>
                      <a:r>
                        <a:rPr lang="es-PE" sz="1400" b="0" i="0" u="none" strike="noStrike" dirty="0">
                          <a:solidFill>
                            <a:srgbClr val="000000"/>
                          </a:solidFill>
                          <a:effectLst/>
                          <a:latin typeface="+mn-lt"/>
                        </a:rPr>
                        <a:t>Descubrimiento e innovación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Investigamos los descubrimientos, inventos e innovación a lo largo de la historia.</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27 de setiembre al 1 de octubre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4 al 8 de octubre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11 al 15 de octubre - vacaciones</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18 al 22 de octubre </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25 al 29 de octubre</a:t>
                      </a:r>
                    </a:p>
                  </a:txBody>
                  <a:tcPr marL="3660" marR="3660" marT="3660" marB="0" anchor="ctr">
                    <a:solidFill>
                      <a:schemeClr val="accent6">
                        <a:lumMod val="20000"/>
                        <a:lumOff val="80000"/>
                      </a:schemeClr>
                    </a:solidFill>
                  </a:tcPr>
                </a:tc>
                <a:extLst>
                  <a:ext uri="{0D108BD9-81ED-4DB2-BD59-A6C34878D82A}">
                    <a16:rowId xmlns="" xmlns:a16="http://schemas.microsoft.com/office/drawing/2014/main" val="10007"/>
                  </a:ext>
                </a:extLst>
              </a:tr>
              <a:tr h="429556">
                <a:tc>
                  <a:txBody>
                    <a:bodyPr/>
                    <a:lstStyle/>
                    <a:p>
                      <a:pPr algn="l" fontAlgn="ctr"/>
                      <a:r>
                        <a:rPr lang="es-PE" sz="1400" b="0" i="0" u="none" strike="noStrike" dirty="0">
                          <a:solidFill>
                            <a:srgbClr val="000000"/>
                          </a:solidFill>
                          <a:effectLst/>
                          <a:latin typeface="+mn-lt"/>
                        </a:rPr>
                        <a:t>Descubrimiento e innovación </a:t>
                      </a:r>
                    </a:p>
                  </a:txBody>
                  <a:tcPr marL="3660" marR="3660" marT="3660" marB="0" anchor="ctr">
                    <a:solidFill>
                      <a:schemeClr val="accent6">
                        <a:lumMod val="20000"/>
                        <a:lumOff val="80000"/>
                      </a:schemeClr>
                    </a:solidFill>
                  </a:tcPr>
                </a:tc>
                <a:tc>
                  <a:txBody>
                    <a:bodyPr/>
                    <a:lstStyle/>
                    <a:p>
                      <a:pPr algn="l" fontAlgn="ctr"/>
                      <a:r>
                        <a:rPr lang="es-PE" sz="1400" b="0" i="0" u="none" strike="noStrike">
                          <a:solidFill>
                            <a:srgbClr val="000000"/>
                          </a:solidFill>
                          <a:effectLst/>
                          <a:latin typeface="+mn-lt"/>
                        </a:rPr>
                        <a:t>Proponemos innovaciones para el cuidado del medio ambiente.</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 al 5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8 al 12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15 al 19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22 al 26 de noviembre </a:t>
                      </a:r>
                    </a:p>
                  </a:txBody>
                  <a:tcPr marL="3660" marR="3660" marT="3660" marB="0" anchor="ctr">
                    <a:solidFill>
                      <a:schemeClr val="accent6">
                        <a:lumMod val="20000"/>
                        <a:lumOff val="80000"/>
                      </a:schemeClr>
                    </a:solidFill>
                  </a:tcPr>
                </a:tc>
                <a:extLst>
                  <a:ext uri="{0D108BD9-81ED-4DB2-BD59-A6C34878D82A}">
                    <a16:rowId xmlns="" xmlns:a16="http://schemas.microsoft.com/office/drawing/2014/main" val="10008"/>
                  </a:ext>
                </a:extLst>
              </a:tr>
              <a:tr h="583530">
                <a:tc>
                  <a:txBody>
                    <a:bodyPr/>
                    <a:lstStyle/>
                    <a:p>
                      <a:pPr algn="l" fontAlgn="ctr"/>
                      <a:r>
                        <a:rPr lang="es-PE" sz="1400" b="0" i="0" u="none" strike="noStrike" dirty="0">
                          <a:solidFill>
                            <a:srgbClr val="000000"/>
                          </a:solidFill>
                          <a:effectLst/>
                          <a:latin typeface="+mn-lt"/>
                        </a:rPr>
                        <a:t>Ciudadanía y convivencia en la diversidad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Reconocemos la importancia de saber convivir en familia respetando los derechos intergeneracionales.</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29 de noviembre al 3 de diciembre </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6 al 10 de diciembre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13 al 17 de diciembre</a:t>
                      </a:r>
                    </a:p>
                  </a:txBody>
                  <a:tcPr marL="3660" marR="3660" marT="3660" marB="0" anchor="ctr">
                    <a:solidFill>
                      <a:schemeClr val="accent6">
                        <a:lumMod val="20000"/>
                        <a:lumOff val="8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2881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64205" y="598447"/>
            <a:ext cx="11347398"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Organización de las situaciones y título de las experiencias – Ciclo Avanzado Inicial-Intermedio</a:t>
            </a:r>
            <a:endParaRPr lang="es-PE" sz="2000" b="1" dirty="0"/>
          </a:p>
        </p:txBody>
      </p:sp>
      <p:graphicFrame>
        <p:nvGraphicFramePr>
          <p:cNvPr id="4" name="Tabla 4">
            <a:extLst>
              <a:ext uri="{FF2B5EF4-FFF2-40B4-BE49-F238E27FC236}">
                <a16:creationId xmlns="" xmlns:a16="http://schemas.microsoft.com/office/drawing/2014/main" id="{9B4826D0-3D45-4015-9071-C69D14EB9499}"/>
              </a:ext>
            </a:extLst>
          </p:cNvPr>
          <p:cNvGraphicFramePr>
            <a:graphicFrameLocks noGrp="1"/>
          </p:cNvGraphicFramePr>
          <p:nvPr>
            <p:extLst>
              <p:ext uri="{D42A27DB-BD31-4B8C-83A1-F6EECF244321}">
                <p14:modId xmlns:p14="http://schemas.microsoft.com/office/powerpoint/2010/main" val="1561286147"/>
              </p:ext>
            </p:extLst>
          </p:nvPr>
        </p:nvGraphicFramePr>
        <p:xfrm>
          <a:off x="664205" y="1243019"/>
          <a:ext cx="11032641" cy="5260501"/>
        </p:xfrm>
        <a:graphic>
          <a:graphicData uri="http://schemas.openxmlformats.org/drawingml/2006/table">
            <a:tbl>
              <a:tblPr firstRow="1" bandRow="1">
                <a:tableStyleId>{5C22544A-7EE6-4342-B048-85BDC9FD1C3A}</a:tableStyleId>
              </a:tblPr>
              <a:tblGrid>
                <a:gridCol w="3471203">
                  <a:extLst>
                    <a:ext uri="{9D8B030D-6E8A-4147-A177-3AD203B41FA5}">
                      <a16:colId xmlns="" xmlns:a16="http://schemas.microsoft.com/office/drawing/2014/main" val="2938281493"/>
                    </a:ext>
                  </a:extLst>
                </a:gridCol>
                <a:gridCol w="4916385">
                  <a:extLst>
                    <a:ext uri="{9D8B030D-6E8A-4147-A177-3AD203B41FA5}">
                      <a16:colId xmlns="" xmlns:a16="http://schemas.microsoft.com/office/drawing/2014/main" val="319237557"/>
                    </a:ext>
                  </a:extLst>
                </a:gridCol>
                <a:gridCol w="2645053">
                  <a:extLst>
                    <a:ext uri="{9D8B030D-6E8A-4147-A177-3AD203B41FA5}">
                      <a16:colId xmlns="" xmlns:a16="http://schemas.microsoft.com/office/drawing/2014/main" val="4266389016"/>
                    </a:ext>
                  </a:extLst>
                </a:gridCol>
              </a:tblGrid>
              <a:tr h="429556">
                <a:tc>
                  <a:txBody>
                    <a:bodyPr/>
                    <a:lstStyle/>
                    <a:p>
                      <a:pPr algn="ctr"/>
                      <a:r>
                        <a:rPr lang="es-ES" sz="1400" dirty="0">
                          <a:solidFill>
                            <a:schemeClr val="tx1"/>
                          </a:solidFill>
                        </a:rPr>
                        <a:t>Situación</a:t>
                      </a:r>
                      <a:endParaRPr lang="es-PE" sz="1400" dirty="0">
                        <a:solidFill>
                          <a:schemeClr val="tx1"/>
                        </a:solidFill>
                      </a:endParaRPr>
                    </a:p>
                  </a:txBody>
                  <a:tcPr>
                    <a:solidFill>
                      <a:schemeClr val="accent6"/>
                    </a:solidFill>
                  </a:tcPr>
                </a:tc>
                <a:tc>
                  <a:txBody>
                    <a:bodyPr/>
                    <a:lstStyle/>
                    <a:p>
                      <a:pPr algn="ctr"/>
                      <a:r>
                        <a:rPr lang="es-ES" sz="1400" dirty="0">
                          <a:solidFill>
                            <a:schemeClr val="tx1"/>
                          </a:solidFill>
                        </a:rPr>
                        <a:t>Título de la experiencia</a:t>
                      </a:r>
                      <a:endParaRPr lang="es-PE" sz="1400" dirty="0">
                        <a:solidFill>
                          <a:schemeClr val="tx1"/>
                        </a:solidFill>
                      </a:endParaRPr>
                    </a:p>
                  </a:txBody>
                  <a:tcPr>
                    <a:solidFill>
                      <a:schemeClr val="accent6"/>
                    </a:solidFill>
                  </a:tcPr>
                </a:tc>
                <a:tc>
                  <a:txBody>
                    <a:bodyPr/>
                    <a:lstStyle/>
                    <a:p>
                      <a:pPr algn="ctr"/>
                      <a:r>
                        <a:rPr lang="es-ES" sz="1400" dirty="0">
                          <a:solidFill>
                            <a:schemeClr val="tx1"/>
                          </a:solidFill>
                        </a:rPr>
                        <a:t>Temporalidad </a:t>
                      </a:r>
                    </a:p>
                  </a:txBody>
                  <a:tcPr>
                    <a:solidFill>
                      <a:schemeClr val="accent6"/>
                    </a:solidFill>
                  </a:tcPr>
                </a:tc>
                <a:extLst>
                  <a:ext uri="{0D108BD9-81ED-4DB2-BD59-A6C34878D82A}">
                    <a16:rowId xmlns="" xmlns:a16="http://schemas.microsoft.com/office/drawing/2014/main" val="3920739540"/>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Ciudadanía y convivencia en la diversidad </a:t>
                      </a:r>
                    </a:p>
                    <a:p>
                      <a:endParaRPr lang="es-PE" sz="1400" b="0" dirty="0"/>
                    </a:p>
                  </a:txBody>
                  <a:tcPr>
                    <a:solidFill>
                      <a:schemeClr val="accent6">
                        <a:lumMod val="20000"/>
                        <a:lumOff val="80000"/>
                      </a:schemeClr>
                    </a:solidFill>
                  </a:tcPr>
                </a:tc>
                <a:tc>
                  <a:txBody>
                    <a:bodyPr/>
                    <a:lstStyle/>
                    <a:p>
                      <a:r>
                        <a:rPr lang="es-MX" sz="1400" dirty="0"/>
                        <a:t>Mi voto, nuestro futuro</a:t>
                      </a:r>
                      <a:endParaRPr lang="es-PE" sz="1400" dirty="0"/>
                    </a:p>
                  </a:txBody>
                  <a:tcPr>
                    <a:solidFill>
                      <a:schemeClr val="accent6">
                        <a:lumMod val="20000"/>
                        <a:lumOff val="80000"/>
                      </a:schemeClr>
                    </a:solidFill>
                  </a:tcPr>
                </a:tc>
                <a:tc>
                  <a:txBody>
                    <a:bodyPr/>
                    <a:lstStyle/>
                    <a:p>
                      <a:r>
                        <a:rPr lang="es-MX" sz="1200" dirty="0"/>
                        <a:t>3 semanas (5 de abril al 23 de abril)</a:t>
                      </a:r>
                      <a:endParaRPr lang="es-PE" sz="1200" dirty="0"/>
                    </a:p>
                  </a:txBody>
                  <a:tcPr>
                    <a:solidFill>
                      <a:schemeClr val="accent6">
                        <a:lumMod val="20000"/>
                        <a:lumOff val="80000"/>
                      </a:schemeClr>
                    </a:solidFill>
                  </a:tcPr>
                </a:tc>
                <a:extLst>
                  <a:ext uri="{0D108BD9-81ED-4DB2-BD59-A6C34878D82A}">
                    <a16:rowId xmlns="" xmlns:a16="http://schemas.microsoft.com/office/drawing/2014/main" val="143926959"/>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Salud y conservación ambiental </a:t>
                      </a:r>
                    </a:p>
                    <a:p>
                      <a:endParaRPr lang="es-PE" sz="1400" b="0" dirty="0"/>
                    </a:p>
                  </a:txBody>
                  <a:tcPr>
                    <a:solidFill>
                      <a:schemeClr val="accent6">
                        <a:lumMod val="20000"/>
                        <a:lumOff val="80000"/>
                      </a:schemeClr>
                    </a:solidFill>
                  </a:tcPr>
                </a:tc>
                <a:tc>
                  <a:txBody>
                    <a:bodyPr/>
                    <a:lstStyle/>
                    <a:p>
                      <a:r>
                        <a:rPr lang="es-MX" sz="1400" dirty="0"/>
                        <a:t>Promovemos </a:t>
                      </a:r>
                      <a:r>
                        <a:rPr lang="es-PE" sz="1400" kern="1200" dirty="0">
                          <a:solidFill>
                            <a:schemeClr val="dk1"/>
                          </a:solidFill>
                          <a:effectLst/>
                          <a:latin typeface="+mn-lt"/>
                          <a:ea typeface="+mn-ea"/>
                          <a:cs typeface="+mn-cs"/>
                        </a:rPr>
                        <a:t>acciones para cuidar nuestra salud y ambiente</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26 de abril al 14 de mayo)</a:t>
                      </a:r>
                      <a:endParaRPr lang="es-PE" sz="1200" dirty="0"/>
                    </a:p>
                  </a:txBody>
                  <a:tcPr>
                    <a:solidFill>
                      <a:schemeClr val="accent6">
                        <a:lumMod val="20000"/>
                        <a:lumOff val="80000"/>
                      </a:schemeClr>
                    </a:solidFill>
                  </a:tcPr>
                </a:tc>
                <a:extLst>
                  <a:ext uri="{0D108BD9-81ED-4DB2-BD59-A6C34878D82A}">
                    <a16:rowId xmlns="" xmlns:a16="http://schemas.microsoft.com/office/drawing/2014/main" val="1019894125"/>
                  </a:ext>
                </a:extLst>
              </a:tr>
              <a:tr h="429556">
                <a:tc>
                  <a:txBody>
                    <a:bodyPr/>
                    <a:lstStyle/>
                    <a:p>
                      <a:r>
                        <a:rPr lang="es-MX" sz="1400" b="0" dirty="0"/>
                        <a:t>Descubrimiento e innovación</a:t>
                      </a:r>
                      <a:endParaRPr lang="es-PE" sz="1400" b="0" dirty="0"/>
                    </a:p>
                  </a:txBody>
                  <a:tcPr>
                    <a:solidFill>
                      <a:schemeClr val="accent6">
                        <a:lumMod val="20000"/>
                        <a:lumOff val="80000"/>
                      </a:schemeClr>
                    </a:solidFill>
                  </a:tcPr>
                </a:tc>
                <a:tc>
                  <a:txBody>
                    <a:bodyPr/>
                    <a:lstStyle/>
                    <a:p>
                      <a:r>
                        <a:rPr lang="es-MX" sz="1400" dirty="0"/>
                        <a:t>Reconocemos la creatividad e innovación en nuestro contexto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24 de mayo al 18 de junio)</a:t>
                      </a:r>
                      <a:endParaRPr lang="es-PE" sz="1200" dirty="0"/>
                    </a:p>
                  </a:txBody>
                  <a:tcPr>
                    <a:solidFill>
                      <a:schemeClr val="accent6">
                        <a:lumMod val="20000"/>
                        <a:lumOff val="80000"/>
                      </a:schemeClr>
                    </a:solidFill>
                  </a:tcPr>
                </a:tc>
                <a:extLst>
                  <a:ext uri="{0D108BD9-81ED-4DB2-BD59-A6C34878D82A}">
                    <a16:rowId xmlns="" xmlns:a16="http://schemas.microsoft.com/office/drawing/2014/main" val="3520495807"/>
                  </a:ext>
                </a:extLst>
              </a:tr>
              <a:tr h="429556">
                <a:tc>
                  <a:txBody>
                    <a:bodyPr/>
                    <a:lstStyle/>
                    <a:p>
                      <a:r>
                        <a:rPr lang="es-PE" sz="1400" b="0" kern="1200" dirty="0">
                          <a:solidFill>
                            <a:schemeClr val="dk1"/>
                          </a:solidFill>
                          <a:effectLst/>
                          <a:latin typeface="+mn-lt"/>
                          <a:ea typeface="+mn-ea"/>
                          <a:cs typeface="+mn-cs"/>
                        </a:rPr>
                        <a:t>Logros y desafíos del país en el bicentenario</a:t>
                      </a:r>
                      <a:endParaRPr lang="es-PE" sz="14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El Bicentenario: desafío y oportunidad</a:t>
                      </a:r>
                    </a:p>
                    <a:p>
                      <a:endParaRPr lang="es-PE" sz="1400" dirty="0"/>
                    </a:p>
                  </a:txBody>
                  <a:tcPr>
                    <a:solidFill>
                      <a:schemeClr val="accent6">
                        <a:lumMod val="20000"/>
                        <a:lumOff val="80000"/>
                      </a:schemeClr>
                    </a:solidFill>
                  </a:tcPr>
                </a:tc>
                <a:tc>
                  <a:txBody>
                    <a:bodyPr/>
                    <a:lstStyle/>
                    <a:p>
                      <a:r>
                        <a:rPr lang="es-MX" sz="1200" dirty="0"/>
                        <a:t>5 semanas (</a:t>
                      </a:r>
                      <a:r>
                        <a:rPr lang="es-PE" sz="1200" kern="1200" dirty="0">
                          <a:solidFill>
                            <a:schemeClr val="dk1"/>
                          </a:solidFill>
                          <a:effectLst/>
                          <a:latin typeface="+mn-lt"/>
                          <a:ea typeface="+mn-ea"/>
                          <a:cs typeface="+mn-cs"/>
                        </a:rPr>
                        <a:t>21 de junio al 23 de julio</a:t>
                      </a:r>
                      <a:endParaRPr lang="es-PE" sz="1200" dirty="0"/>
                    </a:p>
                  </a:txBody>
                  <a:tcPr>
                    <a:solidFill>
                      <a:schemeClr val="accent6">
                        <a:lumMod val="20000"/>
                        <a:lumOff val="80000"/>
                      </a:schemeClr>
                    </a:solidFill>
                  </a:tcPr>
                </a:tc>
                <a:extLst>
                  <a:ext uri="{0D108BD9-81ED-4DB2-BD59-A6C34878D82A}">
                    <a16:rowId xmlns="" xmlns:a16="http://schemas.microsoft.com/office/drawing/2014/main" val="3964843566"/>
                  </a:ext>
                </a:extLst>
              </a:tr>
              <a:tr h="429556">
                <a:tc>
                  <a:txBody>
                    <a:bodyPr/>
                    <a:lstStyle/>
                    <a:p>
                      <a:r>
                        <a:rPr lang="es-MX" sz="1400" b="0" dirty="0"/>
                        <a:t>Trabajo y emprendimiento en el siglo XXI</a:t>
                      </a:r>
                      <a:endParaRPr lang="es-PE" sz="1400" b="0" dirty="0"/>
                    </a:p>
                  </a:txBody>
                  <a:tcPr>
                    <a:solidFill>
                      <a:schemeClr val="accent6">
                        <a:lumMod val="20000"/>
                        <a:lumOff val="80000"/>
                      </a:schemeClr>
                    </a:solidFill>
                  </a:tcPr>
                </a:tc>
                <a:tc>
                  <a:txBody>
                    <a:bodyPr/>
                    <a:lstStyle/>
                    <a:p>
                      <a:r>
                        <a:rPr lang="es-MX" sz="1400" dirty="0"/>
                        <a:t>Reflexionamos sobre el escenario laboral del país y del mundo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9 al 27 de agosto)</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05"/>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Ciudadanía y convivencia en la diversidad </a:t>
                      </a:r>
                    </a:p>
                  </a:txBody>
                  <a:tcPr>
                    <a:solidFill>
                      <a:schemeClr val="accent6">
                        <a:lumMod val="20000"/>
                        <a:lumOff val="80000"/>
                      </a:schemeClr>
                    </a:solidFill>
                  </a:tcPr>
                </a:tc>
                <a:tc>
                  <a:txBody>
                    <a:bodyPr/>
                    <a:lstStyle/>
                    <a:p>
                      <a:r>
                        <a:rPr lang="es-PE" sz="1400" kern="1200" dirty="0">
                          <a:solidFill>
                            <a:schemeClr val="dk1"/>
                          </a:solidFill>
                          <a:effectLst/>
                          <a:latin typeface="+mn-lt"/>
                          <a:ea typeface="+mn-ea"/>
                          <a:cs typeface="+mn-cs"/>
                        </a:rPr>
                        <a:t>Participamos en la construcción de una sociedad democrática</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30 de agosto al 17 de setiembre)</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06"/>
                  </a:ext>
                </a:extLst>
              </a:tr>
              <a:tr h="352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Salud y conservación ambiental</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Promovemos hábitos de estilo saludables</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20 de setiembre al 8 de octubre)</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07"/>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Descubrimiento e innovación</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Avances científicos y tecnológicos y su impacto en nuestras vidas</a:t>
                      </a:r>
                      <a:endParaRPr lang="es-PE" sz="1400" dirty="0"/>
                    </a:p>
                  </a:txBody>
                  <a:tcPr>
                    <a:solidFill>
                      <a:schemeClr val="accent6">
                        <a:lumMod val="20000"/>
                        <a:lumOff val="80000"/>
                      </a:schemeClr>
                    </a:solidFill>
                  </a:tcPr>
                </a:tc>
                <a:tc>
                  <a:txBody>
                    <a:bodyPr/>
                    <a:lstStyle/>
                    <a:p>
                      <a:r>
                        <a:rPr lang="es-MX" sz="1200" dirty="0"/>
                        <a:t>4 semanas (</a:t>
                      </a:r>
                      <a:r>
                        <a:rPr lang="es-PE" sz="1200" kern="1200" dirty="0">
                          <a:solidFill>
                            <a:schemeClr val="dk1"/>
                          </a:solidFill>
                          <a:effectLst/>
                          <a:latin typeface="+mn-lt"/>
                          <a:ea typeface="+mn-ea"/>
                          <a:cs typeface="+mn-cs"/>
                        </a:rPr>
                        <a:t>18 de octubre al 12 de noviembre)</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08"/>
                  </a:ext>
                </a:extLst>
              </a:tr>
              <a:tr h="295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Trabajo y emprendimiento en el siglo XXI</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Investigamos y proponemos formas de emprendimiento</a:t>
                      </a:r>
                      <a:endParaRPr lang="es-PE" sz="1400" dirty="0"/>
                    </a:p>
                  </a:txBody>
                  <a:tcPr>
                    <a:solidFill>
                      <a:schemeClr val="accent6">
                        <a:lumMod val="20000"/>
                        <a:lumOff val="80000"/>
                      </a:schemeClr>
                    </a:solidFill>
                  </a:tcPr>
                </a:tc>
                <a:tc>
                  <a:txBody>
                    <a:bodyPr/>
                    <a:lstStyle/>
                    <a:p>
                      <a:r>
                        <a:rPr lang="es-MX" sz="1200" dirty="0"/>
                        <a:t>5 semanas (</a:t>
                      </a:r>
                      <a:r>
                        <a:rPr lang="es-PE" sz="1200" kern="1200" dirty="0">
                          <a:solidFill>
                            <a:schemeClr val="dk1"/>
                          </a:solidFill>
                          <a:effectLst/>
                          <a:latin typeface="+mn-lt"/>
                          <a:ea typeface="+mn-ea"/>
                          <a:cs typeface="+mn-cs"/>
                        </a:rPr>
                        <a:t>15 de noviembre al 17 de diciembre)</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09"/>
                  </a:ext>
                </a:extLst>
              </a:tr>
              <a:tr h="588553">
                <a:tc>
                  <a:txBody>
                    <a:bodyPr/>
                    <a:lstStyle/>
                    <a:p>
                      <a:r>
                        <a:rPr lang="es-MX" sz="1400" b="0" dirty="0"/>
                        <a:t>Trabajo y emprendimiento en el siglo XXI</a:t>
                      </a:r>
                      <a:endParaRPr lang="es-PE" sz="1400" b="0" dirty="0"/>
                    </a:p>
                  </a:txBody>
                  <a:tcPr>
                    <a:solidFill>
                      <a:schemeClr val="accent6">
                        <a:lumMod val="20000"/>
                        <a:lumOff val="80000"/>
                      </a:schemeClr>
                    </a:solidFill>
                  </a:tcPr>
                </a:tc>
                <a:tc>
                  <a:txBody>
                    <a:bodyPr/>
                    <a:lstStyle/>
                    <a:p>
                      <a:r>
                        <a:rPr lang="es-MX" sz="1400" dirty="0"/>
                        <a:t>Reflexionamos sobre el escenario laboral del país y del mundo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9 al 27 de agosto)</a:t>
                      </a:r>
                      <a:endParaRPr lang="es-PE" sz="1200" dirty="0"/>
                    </a:p>
                  </a:txBody>
                  <a:tcPr>
                    <a:solidFill>
                      <a:schemeClr val="accent6">
                        <a:lumMod val="20000"/>
                        <a:lumOff val="8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772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693642" y="59844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Otras experiencias de aprendizaje</a:t>
            </a:r>
            <a:endParaRPr lang="es-PE" b="1" dirty="0"/>
          </a:p>
        </p:txBody>
      </p:sp>
      <p:sp>
        <p:nvSpPr>
          <p:cNvPr id="2" name="CuadroTexto 1">
            <a:extLst>
              <a:ext uri="{FF2B5EF4-FFF2-40B4-BE49-F238E27FC236}">
                <a16:creationId xmlns="" xmlns:a16="http://schemas.microsoft.com/office/drawing/2014/main" id="{E0AD502B-7E70-492D-8B3E-A24C06366C34}"/>
              </a:ext>
            </a:extLst>
          </p:cNvPr>
          <p:cNvSpPr txBox="1"/>
          <p:nvPr/>
        </p:nvSpPr>
        <p:spPr>
          <a:xfrm>
            <a:off x="754602" y="1347981"/>
            <a:ext cx="8478175" cy="2862322"/>
          </a:xfrm>
          <a:prstGeom prst="rect">
            <a:avLst/>
          </a:prstGeom>
          <a:noFill/>
        </p:spPr>
        <p:txBody>
          <a:bodyPr wrap="square" rtlCol="0">
            <a:spAutoFit/>
          </a:bodyPr>
          <a:lstStyle/>
          <a:p>
            <a:endParaRPr lang="es-MX" dirty="0"/>
          </a:p>
          <a:p>
            <a:r>
              <a:rPr lang="es-MX" dirty="0"/>
              <a:t>En el ciclo avanzado, las experiencias específicas serán para las competencias de las áreas asociadas a:</a:t>
            </a:r>
          </a:p>
          <a:p>
            <a:pPr marL="285750" indent="-285750">
              <a:buFont typeface="Arial" panose="020B0604020202020204" pitchFamily="34" charset="0"/>
              <a:buChar char="•"/>
            </a:pPr>
            <a:r>
              <a:rPr lang="es-MX" dirty="0"/>
              <a:t>Educación para el Trabajo</a:t>
            </a:r>
          </a:p>
          <a:p>
            <a:pPr marL="285750" indent="-285750">
              <a:buFont typeface="Arial" panose="020B0604020202020204" pitchFamily="34" charset="0"/>
              <a:buChar char="•"/>
            </a:pPr>
            <a:r>
              <a:rPr lang="es-MX" dirty="0"/>
              <a:t>Inglés</a:t>
            </a:r>
          </a:p>
          <a:p>
            <a:endParaRPr lang="es-MX" dirty="0"/>
          </a:p>
          <a:p>
            <a:r>
              <a:rPr lang="es-MX" dirty="0"/>
              <a:t>En algunas experiencias:</a:t>
            </a:r>
          </a:p>
          <a:p>
            <a:pPr marL="285750" indent="-285750">
              <a:buFont typeface="Arial" panose="020B0604020202020204" pitchFamily="34" charset="0"/>
              <a:buChar char="•"/>
            </a:pPr>
            <a:r>
              <a:rPr lang="es-MX" dirty="0"/>
              <a:t>Arte y Cultura</a:t>
            </a:r>
          </a:p>
          <a:p>
            <a:pPr marL="285750" indent="-285750">
              <a:buFont typeface="Arial" panose="020B0604020202020204" pitchFamily="34" charset="0"/>
              <a:buChar char="•"/>
            </a:pPr>
            <a:r>
              <a:rPr lang="es-MX" dirty="0"/>
              <a:t>Matemática</a:t>
            </a:r>
          </a:p>
          <a:p>
            <a:pPr marL="285750" indent="-285750">
              <a:buFont typeface="Arial" panose="020B0604020202020204" pitchFamily="34" charset="0"/>
              <a:buChar char="•"/>
            </a:pPr>
            <a:r>
              <a:rPr lang="es-MX" dirty="0"/>
              <a:t>Ciencia, Tecnología y Salud</a:t>
            </a:r>
            <a:endParaRPr lang="es-PE" dirty="0"/>
          </a:p>
        </p:txBody>
      </p:sp>
    </p:spTree>
    <p:extLst>
      <p:ext uri="{BB962C8B-B14F-4D97-AF65-F5344CB8AC3E}">
        <p14:creationId xmlns:p14="http://schemas.microsoft.com/office/powerpoint/2010/main" val="215836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317640-7427-4ABB-9BB9-BCFB1B0C429C}"/>
              </a:ext>
            </a:extLst>
          </p:cNvPr>
          <p:cNvSpPr>
            <a:spLocks noGrp="1"/>
          </p:cNvSpPr>
          <p:nvPr>
            <p:ph type="title"/>
          </p:nvPr>
        </p:nvSpPr>
        <p:spPr>
          <a:xfrm>
            <a:off x="603068" y="339000"/>
            <a:ext cx="10515600" cy="424452"/>
          </a:xfrm>
        </p:spPr>
        <p:txBody>
          <a:bodyPr>
            <a:normAutofit fontScale="90000"/>
          </a:bodyPr>
          <a:lstStyle/>
          <a:p>
            <a:r>
              <a:rPr lang="es-ES" dirty="0"/>
              <a:t>Cronograma</a:t>
            </a:r>
            <a:endParaRPr lang="es-PE" dirty="0"/>
          </a:p>
        </p:txBody>
      </p:sp>
      <p:sp>
        <p:nvSpPr>
          <p:cNvPr id="5" name="Título 1">
            <a:extLst>
              <a:ext uri="{FF2B5EF4-FFF2-40B4-BE49-F238E27FC236}">
                <a16:creationId xmlns="" xmlns:a16="http://schemas.microsoft.com/office/drawing/2014/main"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 xmlns:a16="http://schemas.microsoft.com/office/drawing/2014/main" id="{1F083ACA-2EFF-493B-ABA7-EEB8E8653941}"/>
              </a:ext>
            </a:extLst>
          </p:cNvPr>
          <p:cNvGraphicFramePr>
            <a:graphicFrameLocks noGrp="1"/>
          </p:cNvGraphicFramePr>
          <p:nvPr>
            <p:ph idx="1"/>
            <p:extLst>
              <p:ext uri="{D42A27DB-BD31-4B8C-83A1-F6EECF244321}">
                <p14:modId xmlns:p14="http://schemas.microsoft.com/office/powerpoint/2010/main" val="1226251081"/>
              </p:ext>
            </p:extLst>
          </p:nvPr>
        </p:nvGraphicFramePr>
        <p:xfrm>
          <a:off x="2104604" y="1516601"/>
          <a:ext cx="8149045" cy="3243167"/>
        </p:xfrm>
        <a:graphic>
          <a:graphicData uri="http://schemas.openxmlformats.org/drawingml/2006/table">
            <a:tbl>
              <a:tblPr firstRow="1" bandRow="1">
                <a:tableStyleId>{5C22544A-7EE6-4342-B048-85BDC9FD1C3A}</a:tableStyleId>
              </a:tblPr>
              <a:tblGrid>
                <a:gridCol w="2480621">
                  <a:extLst>
                    <a:ext uri="{9D8B030D-6E8A-4147-A177-3AD203B41FA5}">
                      <a16:colId xmlns="" xmlns:a16="http://schemas.microsoft.com/office/drawing/2014/main" val="3832505668"/>
                    </a:ext>
                  </a:extLst>
                </a:gridCol>
                <a:gridCol w="2834212">
                  <a:extLst>
                    <a:ext uri="{9D8B030D-6E8A-4147-A177-3AD203B41FA5}">
                      <a16:colId xmlns="" xmlns:a16="http://schemas.microsoft.com/office/drawing/2014/main" val="3623463514"/>
                    </a:ext>
                  </a:extLst>
                </a:gridCol>
                <a:gridCol w="2834212">
                  <a:extLst>
                    <a:ext uri="{9D8B030D-6E8A-4147-A177-3AD203B41FA5}">
                      <a16:colId xmlns="" xmlns:a16="http://schemas.microsoft.com/office/drawing/2014/main" val="29708682"/>
                    </a:ext>
                  </a:extLst>
                </a:gridCol>
              </a:tblGrid>
              <a:tr h="408527">
                <a:tc>
                  <a:txBody>
                    <a:bodyPr/>
                    <a:lstStyle/>
                    <a:p>
                      <a:pPr algn="ctr"/>
                      <a:r>
                        <a:rPr lang="es-ES" dirty="0">
                          <a:solidFill>
                            <a:schemeClr val="tx1"/>
                          </a:solidFill>
                        </a:rPr>
                        <a:t>Acción</a:t>
                      </a:r>
                      <a:endParaRPr lang="es-PE" dirty="0">
                        <a:solidFill>
                          <a:schemeClr val="tx1"/>
                        </a:solidFill>
                      </a:endParaRPr>
                    </a:p>
                  </a:txBody>
                  <a:tcPr/>
                </a:tc>
                <a:tc>
                  <a:txBody>
                    <a:bodyPr/>
                    <a:lstStyle/>
                    <a:p>
                      <a:pPr algn="ctr"/>
                      <a:r>
                        <a:rPr lang="es-ES" dirty="0">
                          <a:solidFill>
                            <a:schemeClr val="tx1"/>
                          </a:solidFill>
                        </a:rPr>
                        <a:t>Fecha</a:t>
                      </a:r>
                      <a:endParaRPr lang="es-PE" dirty="0">
                        <a:solidFill>
                          <a:schemeClr val="tx1"/>
                        </a:solidFill>
                      </a:endParaRPr>
                    </a:p>
                  </a:txBody>
                  <a:tcPr/>
                </a:tc>
                <a:tc>
                  <a:txBody>
                    <a:bodyPr/>
                    <a:lstStyle/>
                    <a:p>
                      <a:pPr algn="ctr"/>
                      <a:endParaRPr lang="es-PE" dirty="0">
                        <a:solidFill>
                          <a:schemeClr val="tx1"/>
                        </a:solidFill>
                      </a:endParaRPr>
                    </a:p>
                  </a:txBody>
                  <a:tcPr/>
                </a:tc>
                <a:extLst>
                  <a:ext uri="{0D108BD9-81ED-4DB2-BD59-A6C34878D82A}">
                    <a16:rowId xmlns="" xmlns:a16="http://schemas.microsoft.com/office/drawing/2014/main" val="768946543"/>
                  </a:ext>
                </a:extLst>
              </a:tr>
              <a:tr h="624687">
                <a:tc>
                  <a:txBody>
                    <a:bodyPr/>
                    <a:lstStyle/>
                    <a:p>
                      <a:r>
                        <a:rPr lang="es-ES" dirty="0"/>
                        <a:t>Presentación de las orientaciones</a:t>
                      </a:r>
                      <a:endParaRPr lang="es-PE" dirty="0"/>
                    </a:p>
                  </a:txBody>
                  <a:tcPr/>
                </a:tc>
                <a:tc>
                  <a:txBody>
                    <a:bodyPr/>
                    <a:lstStyle/>
                    <a:p>
                      <a:pPr algn="ctr"/>
                      <a:r>
                        <a:rPr lang="es-ES" dirty="0"/>
                        <a:t>04 de enero</a:t>
                      </a:r>
                      <a:endParaRPr lang="es-PE" dirty="0"/>
                    </a:p>
                  </a:txBody>
                  <a:tcPr/>
                </a:tc>
                <a:tc>
                  <a:txBody>
                    <a:bodyPr/>
                    <a:lstStyle/>
                    <a:p>
                      <a:pPr algn="ctr"/>
                      <a:r>
                        <a:rPr lang="es-ES" dirty="0"/>
                        <a:t>Equipo integrado</a:t>
                      </a:r>
                      <a:endParaRPr lang="es-PE" dirty="0"/>
                    </a:p>
                  </a:txBody>
                  <a:tcPr/>
                </a:tc>
                <a:extLst>
                  <a:ext uri="{0D108BD9-81ED-4DB2-BD59-A6C34878D82A}">
                    <a16:rowId xmlns="" xmlns:a16="http://schemas.microsoft.com/office/drawing/2014/main" val="3062793822"/>
                  </a:ext>
                </a:extLst>
              </a:tr>
              <a:tr h="624687">
                <a:tc>
                  <a:txBody>
                    <a:bodyPr/>
                    <a:lstStyle/>
                    <a:p>
                      <a:r>
                        <a:rPr lang="es-ES" dirty="0"/>
                        <a:t>Planificación Anual (2 semestres)</a:t>
                      </a:r>
                      <a:endParaRPr lang="es-PE" dirty="0"/>
                    </a:p>
                  </a:txBody>
                  <a:tcPr/>
                </a:tc>
                <a:tc>
                  <a:txBody>
                    <a:bodyPr/>
                    <a:lstStyle/>
                    <a:p>
                      <a:pPr algn="ctr"/>
                      <a:r>
                        <a:rPr lang="es-ES" dirty="0"/>
                        <a:t>04 al 08  de enero</a:t>
                      </a:r>
                      <a:endParaRPr lang="es-PE" dirty="0"/>
                    </a:p>
                  </a:txBody>
                  <a:tcPr/>
                </a:tc>
                <a:tc>
                  <a:txBody>
                    <a:bodyPr/>
                    <a:lstStyle/>
                    <a:p>
                      <a:pPr algn="ctr"/>
                      <a:r>
                        <a:rPr lang="es-ES" dirty="0"/>
                        <a:t>Equipo pedagógico de nivel y modalidad</a:t>
                      </a:r>
                      <a:endParaRPr lang="es-PE" dirty="0"/>
                    </a:p>
                  </a:txBody>
                  <a:tcPr/>
                </a:tc>
                <a:extLst>
                  <a:ext uri="{0D108BD9-81ED-4DB2-BD59-A6C34878D82A}">
                    <a16:rowId xmlns="" xmlns:a16="http://schemas.microsoft.com/office/drawing/2014/main" val="4219884854"/>
                  </a:ext>
                </a:extLst>
              </a:tr>
              <a:tr h="624687">
                <a:tc>
                  <a:txBody>
                    <a:bodyPr/>
                    <a:lstStyle/>
                    <a:p>
                      <a:r>
                        <a:rPr lang="es-ES" dirty="0"/>
                        <a:t>Envío de la Planificación Anual</a:t>
                      </a:r>
                      <a:endParaRPr lang="es-PE" dirty="0"/>
                    </a:p>
                  </a:txBody>
                  <a:tcPr/>
                </a:tc>
                <a:tc>
                  <a:txBody>
                    <a:bodyPr/>
                    <a:lstStyle/>
                    <a:p>
                      <a:pPr algn="ctr"/>
                      <a:r>
                        <a:rPr lang="es-ES" dirty="0"/>
                        <a:t>11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txBody>
                  <a:tcPr/>
                </a:tc>
                <a:extLst>
                  <a:ext uri="{0D108BD9-81ED-4DB2-BD59-A6C34878D82A}">
                    <a16:rowId xmlns="" xmlns:a16="http://schemas.microsoft.com/office/drawing/2014/main" val="2219364728"/>
                  </a:ext>
                </a:extLst>
              </a:tr>
              <a:tr h="892410">
                <a:tc>
                  <a:txBody>
                    <a:bodyPr/>
                    <a:lstStyle/>
                    <a:p>
                      <a:r>
                        <a:rPr lang="es-ES" dirty="0"/>
                        <a:t>Desarrollo de la primera experiencia de aprendizaje</a:t>
                      </a:r>
                      <a:endParaRPr lang="es-PE" dirty="0"/>
                    </a:p>
                  </a:txBody>
                  <a:tcPr/>
                </a:tc>
                <a:tc>
                  <a:txBody>
                    <a:bodyPr/>
                    <a:lstStyle/>
                    <a:p>
                      <a:pPr algn="ctr"/>
                      <a:r>
                        <a:rPr lang="es-ES" dirty="0"/>
                        <a:t>12 al 29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p>
                      <a:pPr algn="ctr"/>
                      <a:endParaRPr lang="es-PE" dirty="0"/>
                    </a:p>
                  </a:txBody>
                  <a:tcPr/>
                </a:tc>
                <a:extLst>
                  <a:ext uri="{0D108BD9-81ED-4DB2-BD59-A6C34878D82A}">
                    <a16:rowId xmlns="" xmlns:a16="http://schemas.microsoft.com/office/drawing/2014/main" val="1209983174"/>
                  </a:ext>
                </a:extLst>
              </a:tr>
            </a:tbl>
          </a:graphicData>
        </a:graphic>
      </p:graphicFrame>
    </p:spTree>
    <p:extLst>
      <p:ext uri="{BB962C8B-B14F-4D97-AF65-F5344CB8AC3E}">
        <p14:creationId xmlns:p14="http://schemas.microsoft.com/office/powerpoint/2010/main" val="168513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6529" y="24833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articulada</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1860403959"/>
              </p:ext>
            </p:extLst>
          </p:nvPr>
        </p:nvGraphicFramePr>
        <p:xfrm>
          <a:off x="847633" y="1221723"/>
          <a:ext cx="10304365" cy="2217328"/>
        </p:xfrm>
        <a:graphic>
          <a:graphicData uri="http://schemas.openxmlformats.org/drawingml/2006/table">
            <a:tbl>
              <a:tblPr firstRow="1" bandRow="1">
                <a:tableStyleId>{5C22544A-7EE6-4342-B048-85BDC9FD1C3A}</a:tableStyleId>
              </a:tblPr>
              <a:tblGrid>
                <a:gridCol w="2130782">
                  <a:extLst>
                    <a:ext uri="{9D8B030D-6E8A-4147-A177-3AD203B41FA5}">
                      <a16:colId xmlns="" xmlns:a16="http://schemas.microsoft.com/office/drawing/2014/main" val="20000"/>
                    </a:ext>
                  </a:extLst>
                </a:gridCol>
                <a:gridCol w="1911564">
                  <a:extLst>
                    <a:ext uri="{9D8B030D-6E8A-4147-A177-3AD203B41FA5}">
                      <a16:colId xmlns="" xmlns:a16="http://schemas.microsoft.com/office/drawing/2014/main" val="20001"/>
                    </a:ext>
                  </a:extLst>
                </a:gridCol>
                <a:gridCol w="2201594">
                  <a:extLst>
                    <a:ext uri="{9D8B030D-6E8A-4147-A177-3AD203B41FA5}">
                      <a16:colId xmlns="" xmlns:a16="http://schemas.microsoft.com/office/drawing/2014/main" val="20002"/>
                    </a:ext>
                  </a:extLst>
                </a:gridCol>
                <a:gridCol w="1977480">
                  <a:extLst>
                    <a:ext uri="{9D8B030D-6E8A-4147-A177-3AD203B41FA5}">
                      <a16:colId xmlns="" xmlns:a16="http://schemas.microsoft.com/office/drawing/2014/main" val="20003"/>
                    </a:ext>
                  </a:extLst>
                </a:gridCol>
                <a:gridCol w="2082945">
                  <a:extLst>
                    <a:ext uri="{9D8B030D-6E8A-4147-A177-3AD203B41FA5}">
                      <a16:colId xmlns="" xmlns:a16="http://schemas.microsoft.com/office/drawing/2014/main" val="20004"/>
                    </a:ext>
                  </a:extLst>
                </a:gridCol>
              </a:tblGrid>
              <a:tr h="344157">
                <a:tc>
                  <a:txBody>
                    <a:bodyPr/>
                    <a:lstStyle/>
                    <a:p>
                      <a:pPr algn="ctr"/>
                      <a:r>
                        <a:rPr lang="es-PE" dirty="0"/>
                        <a:t>DEI</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 xmlns:a16="http://schemas.microsoft.com/office/drawing/2014/main"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Charo </a:t>
                      </a:r>
                      <a:r>
                        <a:rPr lang="es-PE" sz="1400" kern="1200" dirty="0" err="1">
                          <a:solidFill>
                            <a:schemeClr val="dk1"/>
                          </a:solidFill>
                          <a:effectLst/>
                          <a:latin typeface="+mn-lt"/>
                          <a:ea typeface="+mn-ea"/>
                          <a:cs typeface="+mn-cs"/>
                        </a:rPr>
                        <a:t>Gildemeister</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Nilda Gálvez </a:t>
                      </a:r>
                    </a:p>
                    <a:p>
                      <a:pPr lvl="0"/>
                      <a:r>
                        <a:rPr lang="es-PE" sz="1400" kern="1200" dirty="0">
                          <a:solidFill>
                            <a:schemeClr val="dk1"/>
                          </a:solidFill>
                          <a:effectLst/>
                          <a:latin typeface="+mn-lt"/>
                          <a:ea typeface="+mn-ea"/>
                          <a:cs typeface="+mn-cs"/>
                        </a:rPr>
                        <a:t>Selva </a:t>
                      </a:r>
                      <a:r>
                        <a:rPr lang="es-PE" sz="1400" kern="1200" dirty="0" err="1">
                          <a:solidFill>
                            <a:schemeClr val="dk1"/>
                          </a:solidFill>
                          <a:effectLst/>
                          <a:latin typeface="+mn-lt"/>
                          <a:ea typeface="+mn-ea"/>
                          <a:cs typeface="+mn-cs"/>
                        </a:rPr>
                        <a:t>Chirif</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Olga Vásquez </a:t>
                      </a:r>
                    </a:p>
                    <a:p>
                      <a:pPr lvl="0"/>
                      <a:r>
                        <a:rPr lang="es-PE" sz="1400" kern="1200" dirty="0">
                          <a:solidFill>
                            <a:schemeClr val="dk1"/>
                          </a:solidFill>
                          <a:effectLst/>
                          <a:latin typeface="+mn-lt"/>
                          <a:ea typeface="+mn-ea"/>
                          <a:cs typeface="+mn-cs"/>
                        </a:rPr>
                        <a:t>Marcela Poblete</a:t>
                      </a:r>
                    </a:p>
                    <a:p>
                      <a:pPr lvl="0"/>
                      <a:r>
                        <a:rPr lang="es-PE" sz="1400" kern="1200" dirty="0">
                          <a:solidFill>
                            <a:schemeClr val="dk1"/>
                          </a:solidFill>
                          <a:effectLst/>
                          <a:latin typeface="+mn-lt"/>
                          <a:ea typeface="+mn-ea"/>
                          <a:cs typeface="+mn-cs"/>
                        </a:rPr>
                        <a:t>Betty Espinoza</a:t>
                      </a:r>
                    </a:p>
                    <a:p>
                      <a:pPr lvl="0"/>
                      <a:r>
                        <a:rPr lang="es-PE" sz="1400" kern="1200" dirty="0">
                          <a:solidFill>
                            <a:schemeClr val="dk1"/>
                          </a:solidFill>
                          <a:effectLst/>
                          <a:latin typeface="+mn-lt"/>
                          <a:ea typeface="+mn-ea"/>
                          <a:cs typeface="+mn-cs"/>
                        </a:rPr>
                        <a:t>Magaly </a:t>
                      </a:r>
                      <a:r>
                        <a:rPr lang="es-PE" sz="1400" kern="1200" dirty="0" err="1">
                          <a:solidFill>
                            <a:schemeClr val="dk1"/>
                          </a:solidFill>
                          <a:effectLst/>
                          <a:latin typeface="+mn-lt"/>
                          <a:ea typeface="+mn-ea"/>
                          <a:cs typeface="+mn-cs"/>
                        </a:rPr>
                        <a:t>Cardich</a:t>
                      </a:r>
                      <a:endParaRPr lang="es-PE" sz="1400" kern="1200" dirty="0">
                        <a:solidFill>
                          <a:schemeClr val="dk1"/>
                        </a:solidFill>
                        <a:effectLst/>
                        <a:latin typeface="+mn-lt"/>
                        <a:ea typeface="+mn-ea"/>
                        <a:cs typeface="+mn-cs"/>
                      </a:endParaRPr>
                    </a:p>
                    <a:p>
                      <a:r>
                        <a:rPr lang="es-PE" sz="1400" kern="1200" dirty="0">
                          <a:solidFill>
                            <a:schemeClr val="dk1"/>
                          </a:solidFill>
                          <a:effectLst/>
                          <a:latin typeface="+mn-lt"/>
                          <a:ea typeface="+mn-ea"/>
                          <a:cs typeface="+mn-cs"/>
                        </a:rPr>
                        <a:t>Rosa Peña</a:t>
                      </a:r>
                      <a:endParaRPr lang="es-PE" sz="1400" dirty="0"/>
                    </a:p>
                  </a:txBody>
                  <a:tcPr/>
                </a:tc>
                <a:tc>
                  <a:txBody>
                    <a:bodyPr/>
                    <a:lstStyle/>
                    <a:p>
                      <a:r>
                        <a:rPr lang="es-PE" sz="1400" dirty="0" err="1"/>
                        <a:t>Leislei</a:t>
                      </a:r>
                      <a:r>
                        <a:rPr lang="es-PE" sz="1400" dirty="0"/>
                        <a:t> Avilés </a:t>
                      </a:r>
                    </a:p>
                  </a:txBody>
                  <a:tcPr/>
                </a:tc>
                <a:tc>
                  <a:txBody>
                    <a:bodyPr/>
                    <a:lstStyle/>
                    <a:p>
                      <a:pPr lvl="0"/>
                      <a:r>
                        <a:rPr lang="es-PE" sz="1400" kern="1200" dirty="0">
                          <a:solidFill>
                            <a:schemeClr val="dk1"/>
                          </a:solidFill>
                          <a:effectLst/>
                          <a:latin typeface="+mn-lt"/>
                          <a:ea typeface="+mn-ea"/>
                          <a:cs typeface="+mn-cs"/>
                        </a:rPr>
                        <a:t>Madeleine </a:t>
                      </a:r>
                      <a:r>
                        <a:rPr lang="es-PE" sz="1400" kern="1200" dirty="0" err="1">
                          <a:solidFill>
                            <a:schemeClr val="dk1"/>
                          </a:solidFill>
                          <a:effectLst/>
                          <a:latin typeface="+mn-lt"/>
                          <a:ea typeface="+mn-ea"/>
                          <a:cs typeface="+mn-cs"/>
                        </a:rPr>
                        <a:t>Nuñonca</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Silvia Gómez</a:t>
                      </a:r>
                    </a:p>
                    <a:p>
                      <a:pPr lvl="0"/>
                      <a:r>
                        <a:rPr lang="es-PE" sz="1400" kern="1200" dirty="0">
                          <a:solidFill>
                            <a:schemeClr val="dk1"/>
                          </a:solidFill>
                          <a:effectLst/>
                          <a:latin typeface="+mn-lt"/>
                          <a:ea typeface="+mn-ea"/>
                          <a:cs typeface="+mn-cs"/>
                        </a:rPr>
                        <a:t>Liliana Pacheco</a:t>
                      </a:r>
                    </a:p>
                  </a:txBody>
                  <a:tcPr/>
                </a:tc>
                <a:tc>
                  <a:txBody>
                    <a:bodyPr/>
                    <a:lstStyle/>
                    <a:p>
                      <a:pPr lvl="0"/>
                      <a:r>
                        <a:rPr lang="es-PE" sz="1400" kern="1200" dirty="0">
                          <a:solidFill>
                            <a:schemeClr val="dk1"/>
                          </a:solidFill>
                          <a:effectLst/>
                          <a:latin typeface="+mn-lt"/>
                          <a:ea typeface="+mn-ea"/>
                          <a:cs typeface="+mn-cs"/>
                        </a:rPr>
                        <a:t>Jimena Rodríguez </a:t>
                      </a:r>
                    </a:p>
                    <a:p>
                      <a:pPr lvl="0"/>
                      <a:r>
                        <a:rPr lang="es-PE" sz="1400" kern="1200" dirty="0">
                          <a:solidFill>
                            <a:schemeClr val="dk1"/>
                          </a:solidFill>
                          <a:effectLst/>
                          <a:latin typeface="+mn-lt"/>
                          <a:ea typeface="+mn-ea"/>
                          <a:cs typeface="+mn-cs"/>
                        </a:rPr>
                        <a:t>Paola </a:t>
                      </a:r>
                      <a:r>
                        <a:rPr lang="es-PE" sz="1400" kern="1200" dirty="0" err="1">
                          <a:solidFill>
                            <a:schemeClr val="dk1"/>
                          </a:solidFill>
                          <a:effectLst/>
                          <a:latin typeface="+mn-lt"/>
                          <a:ea typeface="+mn-ea"/>
                          <a:cs typeface="+mn-cs"/>
                        </a:rPr>
                        <a:t>Zepilli</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Carmen Calca</a:t>
                      </a:r>
                    </a:p>
                    <a:p>
                      <a:endParaRPr lang="es-PE" sz="1400" dirty="0"/>
                    </a:p>
                  </a:txBody>
                  <a:tcPr/>
                </a:tc>
                <a:tc>
                  <a:txBody>
                    <a:bodyPr/>
                    <a:lstStyle/>
                    <a:p>
                      <a:r>
                        <a:rPr lang="es-PE" sz="1400" kern="1200" dirty="0">
                          <a:solidFill>
                            <a:schemeClr val="dk1"/>
                          </a:solidFill>
                          <a:effectLst/>
                          <a:latin typeface="+mn-lt"/>
                          <a:ea typeface="+mn-ea"/>
                          <a:cs typeface="+mn-cs"/>
                        </a:rPr>
                        <a:t>Jaqueline Maguiña</a:t>
                      </a:r>
                      <a:endParaRPr lang="es-PE" sz="1400" dirty="0"/>
                    </a:p>
                  </a:txBody>
                  <a:tcPr/>
                </a:tc>
                <a:extLst>
                  <a:ext uri="{0D108BD9-81ED-4DB2-BD59-A6C34878D82A}">
                    <a16:rowId xmlns="" xmlns:a16="http://schemas.microsoft.com/office/drawing/2014/main" val="10001"/>
                  </a:ext>
                </a:extLst>
              </a:tr>
            </a:tbl>
          </a:graphicData>
        </a:graphic>
      </p:graphicFrame>
      <p:sp>
        <p:nvSpPr>
          <p:cNvPr id="8" name="Título 1">
            <a:extLst>
              <a:ext uri="{FF2B5EF4-FFF2-40B4-BE49-F238E27FC236}">
                <a16:creationId xmlns="" xmlns:a16="http://schemas.microsoft.com/office/drawing/2014/main" id="{79AA1AB8-5A9C-4B69-A5A2-D519B18DD63C}"/>
              </a:ext>
            </a:extLst>
          </p:cNvPr>
          <p:cNvSpPr txBox="1">
            <a:spLocks/>
          </p:cNvSpPr>
          <p:nvPr/>
        </p:nvSpPr>
        <p:spPr>
          <a:xfrm>
            <a:off x="742016" y="77725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Inicial</a:t>
            </a:r>
            <a:endParaRPr lang="es-PE" dirty="0"/>
          </a:p>
        </p:txBody>
      </p:sp>
      <p:sp>
        <p:nvSpPr>
          <p:cNvPr id="10" name="Título 1">
            <a:extLst>
              <a:ext uri="{FF2B5EF4-FFF2-40B4-BE49-F238E27FC236}">
                <a16:creationId xmlns="" xmlns:a16="http://schemas.microsoft.com/office/drawing/2014/main" id="{BEB892EE-C426-4E73-8DA9-C3556532F214}"/>
              </a:ext>
            </a:extLst>
          </p:cNvPr>
          <p:cNvSpPr txBox="1">
            <a:spLocks/>
          </p:cNvSpPr>
          <p:nvPr/>
        </p:nvSpPr>
        <p:spPr>
          <a:xfrm>
            <a:off x="742016" y="3844933"/>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Primaria</a:t>
            </a:r>
            <a:endParaRPr lang="es-PE" dirty="0"/>
          </a:p>
        </p:txBody>
      </p:sp>
      <p:graphicFrame>
        <p:nvGraphicFramePr>
          <p:cNvPr id="11" name="Tabla 10">
            <a:extLst>
              <a:ext uri="{FF2B5EF4-FFF2-40B4-BE49-F238E27FC236}">
                <a16:creationId xmlns="" xmlns:a16="http://schemas.microsoft.com/office/drawing/2014/main" id="{5FD36E3A-E44D-4C7D-B51E-F57280EA29DF}"/>
              </a:ext>
            </a:extLst>
          </p:cNvPr>
          <p:cNvGraphicFramePr>
            <a:graphicFrameLocks noGrp="1"/>
          </p:cNvGraphicFramePr>
          <p:nvPr>
            <p:extLst>
              <p:ext uri="{D42A27DB-BD31-4B8C-83A1-F6EECF244321}">
                <p14:modId xmlns:p14="http://schemas.microsoft.com/office/powerpoint/2010/main" val="2529017304"/>
              </p:ext>
            </p:extLst>
          </p:nvPr>
        </p:nvGraphicFramePr>
        <p:xfrm>
          <a:off x="847633" y="4322051"/>
          <a:ext cx="10304363" cy="2217328"/>
        </p:xfrm>
        <a:graphic>
          <a:graphicData uri="http://schemas.openxmlformats.org/drawingml/2006/table">
            <a:tbl>
              <a:tblPr firstRow="1" bandRow="1">
                <a:tableStyleId>{5C22544A-7EE6-4342-B048-85BDC9FD1C3A}</a:tableStyleId>
              </a:tblPr>
              <a:tblGrid>
                <a:gridCol w="1755671">
                  <a:extLst>
                    <a:ext uri="{9D8B030D-6E8A-4147-A177-3AD203B41FA5}">
                      <a16:colId xmlns="" xmlns:a16="http://schemas.microsoft.com/office/drawing/2014/main" val="20000"/>
                    </a:ext>
                  </a:extLst>
                </a:gridCol>
                <a:gridCol w="1575045">
                  <a:extLst>
                    <a:ext uri="{9D8B030D-6E8A-4147-A177-3AD203B41FA5}">
                      <a16:colId xmlns="" xmlns:a16="http://schemas.microsoft.com/office/drawing/2014/main" val="20001"/>
                    </a:ext>
                  </a:extLst>
                </a:gridCol>
                <a:gridCol w="1814017">
                  <a:extLst>
                    <a:ext uri="{9D8B030D-6E8A-4147-A177-3AD203B41FA5}">
                      <a16:colId xmlns="" xmlns:a16="http://schemas.microsoft.com/office/drawing/2014/main" val="20002"/>
                    </a:ext>
                  </a:extLst>
                </a:gridCol>
                <a:gridCol w="1814017">
                  <a:extLst>
                    <a:ext uri="{9D8B030D-6E8A-4147-A177-3AD203B41FA5}">
                      <a16:colId xmlns="" xmlns:a16="http://schemas.microsoft.com/office/drawing/2014/main" val="2416796360"/>
                    </a:ext>
                  </a:extLst>
                </a:gridCol>
                <a:gridCol w="1629357">
                  <a:extLst>
                    <a:ext uri="{9D8B030D-6E8A-4147-A177-3AD203B41FA5}">
                      <a16:colId xmlns="" xmlns:a16="http://schemas.microsoft.com/office/drawing/2014/main" val="20003"/>
                    </a:ext>
                  </a:extLst>
                </a:gridCol>
                <a:gridCol w="1716256">
                  <a:extLst>
                    <a:ext uri="{9D8B030D-6E8A-4147-A177-3AD203B41FA5}">
                      <a16:colId xmlns="" xmlns:a16="http://schemas.microsoft.com/office/drawing/2014/main" val="20004"/>
                    </a:ext>
                  </a:extLst>
                </a:gridCol>
              </a:tblGrid>
              <a:tr h="344157">
                <a:tc>
                  <a:txBody>
                    <a:bodyPr/>
                    <a:lstStyle/>
                    <a:p>
                      <a:pPr algn="ctr"/>
                      <a:r>
                        <a:rPr lang="es-PE" dirty="0"/>
                        <a:t>DEP</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ES" dirty="0"/>
                        <a:t>DEBA</a:t>
                      </a:r>
                      <a:endParaRPr lang="es-PE" dirty="0"/>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 xmlns:a16="http://schemas.microsoft.com/office/drawing/2014/main"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Johana </a:t>
                      </a:r>
                      <a:r>
                        <a:rPr lang="es-PE" sz="1400" kern="1200" dirty="0" err="1">
                          <a:solidFill>
                            <a:schemeClr val="dk1"/>
                          </a:solidFill>
                          <a:effectLst/>
                          <a:latin typeface="+mn-lt"/>
                          <a:ea typeface="+mn-ea"/>
                          <a:cs typeface="+mn-cs"/>
                        </a:rPr>
                        <a:t>Pomajambo</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Sheridan </a:t>
                      </a:r>
                      <a:r>
                        <a:rPr lang="es-PE" sz="1400" kern="1200" dirty="0" err="1">
                          <a:solidFill>
                            <a:schemeClr val="dk1"/>
                          </a:solidFill>
                          <a:effectLst/>
                          <a:latin typeface="+mn-lt"/>
                          <a:ea typeface="+mn-ea"/>
                          <a:cs typeface="+mn-cs"/>
                        </a:rPr>
                        <a:t>Blossiers</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Cecilia </a:t>
                      </a:r>
                      <a:r>
                        <a:rPr lang="es-PE" sz="1400" kern="1200" dirty="0" err="1">
                          <a:solidFill>
                            <a:schemeClr val="dk1"/>
                          </a:solidFill>
                          <a:effectLst/>
                          <a:latin typeface="+mn-lt"/>
                          <a:ea typeface="+mn-ea"/>
                          <a:cs typeface="+mn-cs"/>
                        </a:rPr>
                        <a:t>Huamancha</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err="1">
                          <a:solidFill>
                            <a:schemeClr val="dk1"/>
                          </a:solidFill>
                          <a:effectLst/>
                          <a:latin typeface="+mn-lt"/>
                          <a:ea typeface="+mn-ea"/>
                          <a:cs typeface="+mn-cs"/>
                        </a:rPr>
                        <a:t>Nixe</a:t>
                      </a:r>
                      <a:r>
                        <a:rPr lang="es-PE" sz="1400" kern="1200" dirty="0">
                          <a:solidFill>
                            <a:schemeClr val="dk1"/>
                          </a:solidFill>
                          <a:effectLst/>
                          <a:latin typeface="+mn-lt"/>
                          <a:ea typeface="+mn-ea"/>
                          <a:cs typeface="+mn-cs"/>
                        </a:rPr>
                        <a:t> Patiño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Martina Urquiaga</a:t>
                      </a:r>
                      <a:endParaRPr lang="es-PE" sz="1400" dirty="0"/>
                    </a:p>
                  </a:txBody>
                  <a:tcPr/>
                </a:tc>
                <a:tc>
                  <a:txBody>
                    <a:bodyPr/>
                    <a:lstStyle/>
                    <a:p>
                      <a:r>
                        <a:rPr lang="es-PE" sz="1400" dirty="0" err="1"/>
                        <a:t>Talia</a:t>
                      </a:r>
                      <a:r>
                        <a:rPr lang="es-PE" sz="1400" dirty="0"/>
                        <a:t> Asmat</a:t>
                      </a:r>
                    </a:p>
                    <a:p>
                      <a:r>
                        <a:rPr lang="es-PE" sz="1400" dirty="0"/>
                        <a:t>Jesús </a:t>
                      </a:r>
                      <a:r>
                        <a:rPr lang="es-PE" sz="1400" dirty="0" err="1"/>
                        <a:t>Gomez</a:t>
                      </a:r>
                      <a:endParaRPr lang="es-PE" sz="1400" dirty="0"/>
                    </a:p>
                    <a:p>
                      <a:r>
                        <a:rPr lang="es-PE" sz="1400" dirty="0"/>
                        <a:t>Janet Serrano</a:t>
                      </a:r>
                    </a:p>
                  </a:txBody>
                  <a:tcPr/>
                </a:tc>
                <a:tc>
                  <a:txBody>
                    <a:bodyPr/>
                    <a:lstStyle/>
                    <a:p>
                      <a:pPr lvl="0"/>
                      <a:r>
                        <a:rPr lang="es-PE" sz="1400" kern="1200" dirty="0">
                          <a:solidFill>
                            <a:schemeClr val="dk1"/>
                          </a:solidFill>
                          <a:effectLst/>
                          <a:latin typeface="+mn-lt"/>
                          <a:ea typeface="+mn-ea"/>
                          <a:cs typeface="+mn-cs"/>
                        </a:rPr>
                        <a:t>Angelica Quispe</a:t>
                      </a:r>
                    </a:p>
                    <a:p>
                      <a:pPr lvl="0"/>
                      <a:r>
                        <a:rPr lang="es-PE" sz="1400" kern="1200" dirty="0">
                          <a:solidFill>
                            <a:schemeClr val="dk1"/>
                          </a:solidFill>
                          <a:effectLst/>
                          <a:latin typeface="+mn-lt"/>
                          <a:ea typeface="+mn-ea"/>
                          <a:cs typeface="+mn-cs"/>
                        </a:rPr>
                        <a:t>Milton Loarte</a:t>
                      </a:r>
                    </a:p>
                    <a:p>
                      <a:pPr lvl="0"/>
                      <a:r>
                        <a:rPr lang="es-PE" sz="1400" kern="1200" dirty="0">
                          <a:solidFill>
                            <a:schemeClr val="dk1"/>
                          </a:solidFill>
                          <a:effectLst/>
                          <a:latin typeface="+mn-lt"/>
                          <a:ea typeface="+mn-ea"/>
                          <a:cs typeface="+mn-cs"/>
                        </a:rPr>
                        <a:t>Mauro </a:t>
                      </a:r>
                      <a:r>
                        <a:rPr lang="es-PE" sz="1400" kern="1200" dirty="0" err="1">
                          <a:solidFill>
                            <a:schemeClr val="dk1"/>
                          </a:solidFill>
                          <a:effectLst/>
                          <a:latin typeface="+mn-lt"/>
                          <a:ea typeface="+mn-ea"/>
                          <a:cs typeface="+mn-cs"/>
                        </a:rPr>
                        <a:t>Alarcon</a:t>
                      </a:r>
                      <a:endParaRPr lang="es-PE" sz="1400" kern="1200" dirty="0">
                        <a:solidFill>
                          <a:schemeClr val="dk1"/>
                        </a:solidFill>
                        <a:effectLst/>
                        <a:latin typeface="+mn-lt"/>
                        <a:ea typeface="+mn-ea"/>
                        <a:cs typeface="+mn-cs"/>
                      </a:endParaRPr>
                    </a:p>
                    <a:p>
                      <a:pPr lvl="0"/>
                      <a:r>
                        <a:rPr lang="es-PE" sz="1400" kern="1200" dirty="0" err="1">
                          <a:solidFill>
                            <a:schemeClr val="dk1"/>
                          </a:solidFill>
                          <a:effectLst/>
                          <a:latin typeface="+mn-lt"/>
                          <a:ea typeface="+mn-ea"/>
                          <a:cs typeface="+mn-cs"/>
                        </a:rPr>
                        <a:t>Valentin</a:t>
                      </a:r>
                      <a:r>
                        <a:rPr lang="es-PE" sz="1400" kern="1200" dirty="0">
                          <a:solidFill>
                            <a:schemeClr val="dk1"/>
                          </a:solidFill>
                          <a:effectLst/>
                          <a:latin typeface="+mn-lt"/>
                          <a:ea typeface="+mn-ea"/>
                          <a:cs typeface="+mn-cs"/>
                        </a:rPr>
                        <a:t> </a:t>
                      </a:r>
                      <a:r>
                        <a:rPr lang="es-PE" sz="1400" kern="1200" dirty="0" err="1">
                          <a:solidFill>
                            <a:schemeClr val="dk1"/>
                          </a:solidFill>
                          <a:effectLst/>
                          <a:latin typeface="+mn-lt"/>
                          <a:ea typeface="+mn-ea"/>
                          <a:cs typeface="+mn-cs"/>
                        </a:rPr>
                        <a:t>Ccasa</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María Teresa Revilla</a:t>
                      </a:r>
                    </a:p>
                    <a:p>
                      <a:pPr lvl="0"/>
                      <a:r>
                        <a:rPr lang="es-PE" sz="1400" kern="1200" dirty="0">
                          <a:solidFill>
                            <a:schemeClr val="dk1"/>
                          </a:solidFill>
                          <a:effectLst/>
                          <a:latin typeface="+mn-lt"/>
                          <a:ea typeface="+mn-ea"/>
                          <a:cs typeface="+mn-cs"/>
                        </a:rPr>
                        <a:t>Elmer </a:t>
                      </a:r>
                      <a:r>
                        <a:rPr lang="es-PE" sz="1400" kern="1200" dirty="0" err="1">
                          <a:solidFill>
                            <a:schemeClr val="dk1"/>
                          </a:solidFill>
                          <a:effectLst/>
                          <a:latin typeface="+mn-lt"/>
                          <a:ea typeface="+mn-ea"/>
                          <a:cs typeface="+mn-cs"/>
                        </a:rPr>
                        <a:t>Efus</a:t>
                      </a:r>
                      <a:r>
                        <a:rPr lang="es-PE" sz="1400" kern="1200" dirty="0">
                          <a:solidFill>
                            <a:schemeClr val="dk1"/>
                          </a:solidFill>
                          <a:effectLst/>
                          <a:latin typeface="+mn-lt"/>
                          <a:ea typeface="+mn-ea"/>
                          <a:cs typeface="+mn-cs"/>
                        </a:rPr>
                        <a:t> Linares</a:t>
                      </a:r>
                    </a:p>
                    <a:p>
                      <a:pPr lvl="0"/>
                      <a:r>
                        <a:rPr lang="es-PE" sz="1400" kern="1200" dirty="0">
                          <a:solidFill>
                            <a:schemeClr val="dk1"/>
                          </a:solidFill>
                          <a:effectLst/>
                          <a:latin typeface="+mn-lt"/>
                          <a:ea typeface="+mn-ea"/>
                          <a:cs typeface="+mn-cs"/>
                        </a:rPr>
                        <a:t>José Escobar</a:t>
                      </a:r>
                    </a:p>
                  </a:txBody>
                  <a:tcPr/>
                </a:tc>
                <a:tc>
                  <a:txBody>
                    <a:bodyPr/>
                    <a:lstStyle/>
                    <a:p>
                      <a:pPr lvl="0"/>
                      <a:r>
                        <a:rPr lang="es-ES" sz="1400" kern="1200" dirty="0">
                          <a:solidFill>
                            <a:schemeClr val="dk1"/>
                          </a:solidFill>
                          <a:effectLst/>
                          <a:latin typeface="+mn-lt"/>
                          <a:ea typeface="+mn-ea"/>
                          <a:cs typeface="+mn-cs"/>
                        </a:rPr>
                        <a:t>José </a:t>
                      </a:r>
                      <a:r>
                        <a:rPr lang="es-ES" sz="1400" kern="1200" dirty="0" err="1">
                          <a:solidFill>
                            <a:schemeClr val="dk1"/>
                          </a:solidFill>
                          <a:effectLst/>
                          <a:latin typeface="+mn-lt"/>
                          <a:ea typeface="+mn-ea"/>
                          <a:cs typeface="+mn-cs"/>
                        </a:rPr>
                        <a:t>Fermin</a:t>
                      </a:r>
                      <a:endParaRPr lang="es-ES" sz="1400" kern="1200" dirty="0">
                        <a:solidFill>
                          <a:schemeClr val="dk1"/>
                        </a:solidFill>
                        <a:effectLst/>
                        <a:latin typeface="+mn-lt"/>
                        <a:ea typeface="+mn-ea"/>
                        <a:cs typeface="+mn-cs"/>
                      </a:endParaRPr>
                    </a:p>
                    <a:p>
                      <a:pPr lvl="0"/>
                      <a:r>
                        <a:rPr lang="es-ES" sz="1400" kern="1200" dirty="0">
                          <a:solidFill>
                            <a:schemeClr val="dk1"/>
                          </a:solidFill>
                          <a:effectLst/>
                          <a:latin typeface="+mn-lt"/>
                          <a:ea typeface="+mn-ea"/>
                          <a:cs typeface="+mn-cs"/>
                        </a:rPr>
                        <a:t>Clotilde de Freitas</a:t>
                      </a:r>
                      <a:endParaRPr lang="es-PE" sz="1400" kern="1200" dirty="0">
                        <a:solidFill>
                          <a:schemeClr val="dk1"/>
                        </a:solidFill>
                        <a:effectLst/>
                        <a:latin typeface="+mn-lt"/>
                        <a:ea typeface="+mn-ea"/>
                        <a:cs typeface="+mn-cs"/>
                      </a:endParaRPr>
                    </a:p>
                  </a:txBody>
                  <a:tcPr/>
                </a:tc>
                <a:tc>
                  <a:txBody>
                    <a:bodyPr/>
                    <a:lstStyle/>
                    <a:p>
                      <a:pPr lvl="0"/>
                      <a:r>
                        <a:rPr lang="es-PE" sz="1400" kern="1200" dirty="0">
                          <a:solidFill>
                            <a:schemeClr val="dk1"/>
                          </a:solidFill>
                          <a:effectLst/>
                          <a:latin typeface="+mn-lt"/>
                          <a:ea typeface="+mn-ea"/>
                          <a:cs typeface="+mn-cs"/>
                        </a:rPr>
                        <a:t>Rocío Colca</a:t>
                      </a:r>
                    </a:p>
                    <a:p>
                      <a:pPr lvl="0"/>
                      <a:r>
                        <a:rPr lang="es-PE" sz="1400" kern="1200" dirty="0">
                          <a:solidFill>
                            <a:schemeClr val="dk1"/>
                          </a:solidFill>
                          <a:effectLst/>
                          <a:latin typeface="+mn-lt"/>
                          <a:ea typeface="+mn-ea"/>
                          <a:cs typeface="+mn-cs"/>
                        </a:rPr>
                        <a:t>Paola </a:t>
                      </a:r>
                      <a:r>
                        <a:rPr lang="es-PE" sz="1400" kern="1200" dirty="0" err="1">
                          <a:solidFill>
                            <a:schemeClr val="dk1"/>
                          </a:solidFill>
                          <a:effectLst/>
                          <a:latin typeface="+mn-lt"/>
                          <a:ea typeface="+mn-ea"/>
                          <a:cs typeface="+mn-cs"/>
                        </a:rPr>
                        <a:t>Zeppilli</a:t>
                      </a:r>
                      <a:endParaRPr lang="es-PE" sz="1400" kern="1200" dirty="0">
                        <a:solidFill>
                          <a:schemeClr val="dk1"/>
                        </a:solidFill>
                        <a:effectLst/>
                        <a:latin typeface="+mn-lt"/>
                        <a:ea typeface="+mn-ea"/>
                        <a:cs typeface="+mn-cs"/>
                      </a:endParaRPr>
                    </a:p>
                    <a:p>
                      <a:endParaRPr lang="es-PE" sz="1400" dirty="0"/>
                    </a:p>
                  </a:txBody>
                  <a:tcPr/>
                </a:tc>
                <a:tc>
                  <a:txBody>
                    <a:bodyPr/>
                    <a:lstStyle/>
                    <a:p>
                      <a:r>
                        <a:rPr lang="es-PE" sz="1400" kern="1200" dirty="0">
                          <a:solidFill>
                            <a:schemeClr val="dk1"/>
                          </a:solidFill>
                          <a:effectLst/>
                          <a:latin typeface="+mn-lt"/>
                          <a:ea typeface="+mn-ea"/>
                          <a:cs typeface="+mn-cs"/>
                        </a:rPr>
                        <a:t>Adriana Salcedo</a:t>
                      </a:r>
                    </a:p>
                    <a:p>
                      <a:r>
                        <a:rPr lang="es-PE" sz="1400" kern="1200" dirty="0">
                          <a:solidFill>
                            <a:schemeClr val="dk1"/>
                          </a:solidFill>
                          <a:effectLst/>
                          <a:latin typeface="+mn-lt"/>
                          <a:ea typeface="+mn-ea"/>
                          <a:cs typeface="+mn-cs"/>
                        </a:rPr>
                        <a:t>Roxana Hidalgo</a:t>
                      </a:r>
                      <a:endParaRPr lang="es-PE"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521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436529" y="24833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articulada</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773422832"/>
              </p:ext>
            </p:extLst>
          </p:nvPr>
        </p:nvGraphicFramePr>
        <p:xfrm>
          <a:off x="847633" y="1353360"/>
          <a:ext cx="10304363" cy="2217328"/>
        </p:xfrm>
        <a:graphic>
          <a:graphicData uri="http://schemas.openxmlformats.org/drawingml/2006/table">
            <a:tbl>
              <a:tblPr firstRow="1" bandRow="1">
                <a:tableStyleId>{5C22544A-7EE6-4342-B048-85BDC9FD1C3A}</a:tableStyleId>
              </a:tblPr>
              <a:tblGrid>
                <a:gridCol w="1755671">
                  <a:extLst>
                    <a:ext uri="{9D8B030D-6E8A-4147-A177-3AD203B41FA5}">
                      <a16:colId xmlns="" xmlns:a16="http://schemas.microsoft.com/office/drawing/2014/main" val="20000"/>
                    </a:ext>
                  </a:extLst>
                </a:gridCol>
                <a:gridCol w="1575045">
                  <a:extLst>
                    <a:ext uri="{9D8B030D-6E8A-4147-A177-3AD203B41FA5}">
                      <a16:colId xmlns="" xmlns:a16="http://schemas.microsoft.com/office/drawing/2014/main" val="20001"/>
                    </a:ext>
                  </a:extLst>
                </a:gridCol>
                <a:gridCol w="1814017">
                  <a:extLst>
                    <a:ext uri="{9D8B030D-6E8A-4147-A177-3AD203B41FA5}">
                      <a16:colId xmlns="" xmlns:a16="http://schemas.microsoft.com/office/drawing/2014/main" val="20002"/>
                    </a:ext>
                  </a:extLst>
                </a:gridCol>
                <a:gridCol w="1814017">
                  <a:extLst>
                    <a:ext uri="{9D8B030D-6E8A-4147-A177-3AD203B41FA5}">
                      <a16:colId xmlns="" xmlns:a16="http://schemas.microsoft.com/office/drawing/2014/main" val="157751447"/>
                    </a:ext>
                  </a:extLst>
                </a:gridCol>
                <a:gridCol w="1629357">
                  <a:extLst>
                    <a:ext uri="{9D8B030D-6E8A-4147-A177-3AD203B41FA5}">
                      <a16:colId xmlns="" xmlns:a16="http://schemas.microsoft.com/office/drawing/2014/main" val="20003"/>
                    </a:ext>
                  </a:extLst>
                </a:gridCol>
                <a:gridCol w="1716256">
                  <a:extLst>
                    <a:ext uri="{9D8B030D-6E8A-4147-A177-3AD203B41FA5}">
                      <a16:colId xmlns="" xmlns:a16="http://schemas.microsoft.com/office/drawing/2014/main" val="20004"/>
                    </a:ext>
                  </a:extLst>
                </a:gridCol>
              </a:tblGrid>
              <a:tr h="344157">
                <a:tc>
                  <a:txBody>
                    <a:bodyPr/>
                    <a:lstStyle/>
                    <a:p>
                      <a:pPr algn="ctr"/>
                      <a:r>
                        <a:rPr lang="es-PE" dirty="0"/>
                        <a:t>DES</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ES" dirty="0"/>
                        <a:t>DISER</a:t>
                      </a:r>
                      <a:endParaRPr lang="es-PE" dirty="0"/>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 xmlns:a16="http://schemas.microsoft.com/office/drawing/2014/main"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María Xenia Guerrero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Irene </a:t>
                      </a:r>
                      <a:r>
                        <a:rPr lang="es-PE" sz="1400" kern="1200" dirty="0" err="1">
                          <a:solidFill>
                            <a:schemeClr val="dk1"/>
                          </a:solidFill>
                          <a:effectLst/>
                          <a:latin typeface="+mn-lt"/>
                          <a:ea typeface="+mn-ea"/>
                          <a:cs typeface="+mn-cs"/>
                        </a:rPr>
                        <a:t>Chamilco</a:t>
                      </a:r>
                      <a:r>
                        <a:rPr lang="es-PE" sz="14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Jacqueline Quispe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Freddy </a:t>
                      </a:r>
                      <a:r>
                        <a:rPr lang="es-PE" sz="1400" kern="1200" dirty="0" err="1">
                          <a:solidFill>
                            <a:schemeClr val="dk1"/>
                          </a:solidFill>
                          <a:effectLst/>
                          <a:latin typeface="+mn-lt"/>
                          <a:ea typeface="+mn-ea"/>
                          <a:cs typeface="+mn-cs"/>
                        </a:rPr>
                        <a:t>Anccasi</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Miki Niño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Jorge Delado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José Maurtua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dirty="0"/>
                    </a:p>
                  </a:txBody>
                  <a:tcPr/>
                </a:tc>
                <a:tc>
                  <a:txBody>
                    <a:bodyPr/>
                    <a:lstStyle/>
                    <a:p>
                      <a:r>
                        <a:rPr lang="es-PE" sz="1400" dirty="0"/>
                        <a:t>Luis Fredy León</a:t>
                      </a:r>
                    </a:p>
                    <a:p>
                      <a:r>
                        <a:rPr lang="es-PE" sz="1400" dirty="0"/>
                        <a:t>Víctor Lucho</a:t>
                      </a:r>
                    </a:p>
                    <a:p>
                      <a:endParaRPr lang="es-PE" sz="1400" dirty="0"/>
                    </a:p>
                  </a:txBody>
                  <a:tcPr/>
                </a:tc>
                <a:tc>
                  <a:txBody>
                    <a:bodyPr/>
                    <a:lstStyle/>
                    <a:p>
                      <a:pPr lvl="0"/>
                      <a:r>
                        <a:rPr lang="es-PE" sz="1400" kern="1200" dirty="0">
                          <a:solidFill>
                            <a:schemeClr val="dk1"/>
                          </a:solidFill>
                          <a:effectLst/>
                          <a:latin typeface="+mn-lt"/>
                          <a:ea typeface="+mn-ea"/>
                          <a:cs typeface="+mn-cs"/>
                        </a:rPr>
                        <a:t>Marcelino Galindo </a:t>
                      </a:r>
                      <a:r>
                        <a:rPr lang="es-PE" sz="1400" kern="1200" dirty="0" err="1">
                          <a:solidFill>
                            <a:schemeClr val="dk1"/>
                          </a:solidFill>
                          <a:effectLst/>
                          <a:latin typeface="+mn-lt"/>
                          <a:ea typeface="+mn-ea"/>
                          <a:cs typeface="+mn-cs"/>
                        </a:rPr>
                        <a:t>Victor</a:t>
                      </a:r>
                      <a:r>
                        <a:rPr lang="es-PE" sz="1400" kern="1200" dirty="0">
                          <a:solidFill>
                            <a:schemeClr val="dk1"/>
                          </a:solidFill>
                          <a:effectLst/>
                          <a:latin typeface="+mn-lt"/>
                          <a:ea typeface="+mn-ea"/>
                          <a:cs typeface="+mn-cs"/>
                        </a:rPr>
                        <a:t> Hugo Ruiz</a:t>
                      </a:r>
                    </a:p>
                  </a:txBody>
                  <a:tcPr/>
                </a:tc>
                <a:tc>
                  <a:txBody>
                    <a:bodyPr/>
                    <a:lstStyle/>
                    <a:p>
                      <a:pPr lvl="0"/>
                      <a:r>
                        <a:rPr lang="es-ES" sz="1400" kern="1200" dirty="0">
                          <a:solidFill>
                            <a:schemeClr val="dk1"/>
                          </a:solidFill>
                          <a:effectLst/>
                          <a:latin typeface="+mn-lt"/>
                          <a:ea typeface="+mn-ea"/>
                          <a:cs typeface="+mn-cs"/>
                        </a:rPr>
                        <a:t>Sandro Honores</a:t>
                      </a:r>
                    </a:p>
                    <a:p>
                      <a:pPr lvl="0"/>
                      <a:r>
                        <a:rPr lang="es-ES" sz="1400" kern="1200" dirty="0">
                          <a:solidFill>
                            <a:schemeClr val="dk1"/>
                          </a:solidFill>
                          <a:effectLst/>
                          <a:latin typeface="+mn-lt"/>
                          <a:ea typeface="+mn-ea"/>
                          <a:cs typeface="+mn-cs"/>
                        </a:rPr>
                        <a:t>José García</a:t>
                      </a:r>
                      <a:endParaRPr lang="es-PE" sz="1400" kern="1200" dirty="0">
                        <a:solidFill>
                          <a:schemeClr val="dk1"/>
                        </a:solidFill>
                        <a:effectLst/>
                        <a:latin typeface="+mn-lt"/>
                        <a:ea typeface="+mn-ea"/>
                        <a:cs typeface="+mn-cs"/>
                      </a:endParaRPr>
                    </a:p>
                  </a:txBody>
                  <a:tcPr/>
                </a:tc>
                <a:tc>
                  <a:txBody>
                    <a:bodyPr/>
                    <a:lstStyle/>
                    <a:p>
                      <a:pPr lvl="0"/>
                      <a:r>
                        <a:rPr lang="es-PE" sz="1400" kern="1200" dirty="0">
                          <a:solidFill>
                            <a:schemeClr val="dk1"/>
                          </a:solidFill>
                          <a:effectLst/>
                          <a:latin typeface="+mn-lt"/>
                          <a:ea typeface="+mn-ea"/>
                          <a:cs typeface="+mn-cs"/>
                        </a:rPr>
                        <a:t>César Quintana</a:t>
                      </a:r>
                    </a:p>
                    <a:p>
                      <a:endParaRPr lang="es-PE" sz="1400" dirty="0"/>
                    </a:p>
                  </a:txBody>
                  <a:tcPr/>
                </a:tc>
                <a:tc>
                  <a:txBody>
                    <a:bodyPr/>
                    <a:lstStyle/>
                    <a:p>
                      <a:r>
                        <a:rPr lang="es-PE" sz="1400" kern="1200" dirty="0">
                          <a:solidFill>
                            <a:schemeClr val="dk1"/>
                          </a:solidFill>
                          <a:effectLst/>
                          <a:latin typeface="+mn-lt"/>
                          <a:ea typeface="+mn-ea"/>
                          <a:cs typeface="+mn-cs"/>
                        </a:rPr>
                        <a:t>Eduardo Hidalgo</a:t>
                      </a:r>
                    </a:p>
                    <a:p>
                      <a:r>
                        <a:rPr lang="es-PE" sz="1400" kern="1200" dirty="0">
                          <a:solidFill>
                            <a:schemeClr val="dk1"/>
                          </a:solidFill>
                          <a:effectLst/>
                          <a:latin typeface="+mn-lt"/>
                          <a:ea typeface="+mn-ea"/>
                          <a:cs typeface="+mn-cs"/>
                        </a:rPr>
                        <a:t>Julio Acuña</a:t>
                      </a:r>
                      <a:endParaRPr lang="es-PE" sz="1400" dirty="0"/>
                    </a:p>
                  </a:txBody>
                  <a:tcPr/>
                </a:tc>
                <a:extLst>
                  <a:ext uri="{0D108BD9-81ED-4DB2-BD59-A6C34878D82A}">
                    <a16:rowId xmlns="" xmlns:a16="http://schemas.microsoft.com/office/drawing/2014/main" val="10001"/>
                  </a:ext>
                </a:extLst>
              </a:tr>
            </a:tbl>
          </a:graphicData>
        </a:graphic>
      </p:graphicFrame>
      <p:sp>
        <p:nvSpPr>
          <p:cNvPr id="8" name="Título 1">
            <a:extLst>
              <a:ext uri="{FF2B5EF4-FFF2-40B4-BE49-F238E27FC236}">
                <a16:creationId xmlns="" xmlns:a16="http://schemas.microsoft.com/office/drawing/2014/main" id="{79AA1AB8-5A9C-4B69-A5A2-D519B18DD63C}"/>
              </a:ext>
            </a:extLst>
          </p:cNvPr>
          <p:cNvSpPr txBox="1">
            <a:spLocks/>
          </p:cNvSpPr>
          <p:nvPr/>
        </p:nvSpPr>
        <p:spPr>
          <a:xfrm>
            <a:off x="742016" y="90907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Secundaria</a:t>
            </a:r>
            <a:endParaRPr lang="es-PE" dirty="0"/>
          </a:p>
        </p:txBody>
      </p:sp>
    </p:spTree>
    <p:extLst>
      <p:ext uri="{BB962C8B-B14F-4D97-AF65-F5344CB8AC3E}">
        <p14:creationId xmlns:p14="http://schemas.microsoft.com/office/powerpoint/2010/main" val="27950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 xmlns:a16="http://schemas.microsoft.com/office/drawing/2014/main"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 xmlns:a16="http://schemas.microsoft.com/office/drawing/2014/main"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 xmlns:a16="http://schemas.microsoft.com/office/drawing/2014/main" id="{0448111E-2936-420E-83E8-112498A340EB}"/>
              </a:ext>
            </a:extLst>
          </p:cNvPr>
          <p:cNvSpPr txBox="1">
            <a:spLocks/>
          </p:cNvSpPr>
          <p:nvPr/>
        </p:nvSpPr>
        <p:spPr>
          <a:xfrm>
            <a:off x="937071" y="2484531"/>
            <a:ext cx="4785530"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INICIAL</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28525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 xmlns:a16="http://schemas.microsoft.com/office/drawing/2014/main"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 xmlns:a16="http://schemas.microsoft.com/office/drawing/2014/main"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de la planificación por los equipos del nivel</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pPr algn="just"/>
            <a:r>
              <a:rPr lang="es-PE" sz="1700" dirty="0">
                <a:latin typeface="+mj-lt"/>
              </a:rPr>
              <a:t>Se sostuvo una primera reunión para coordinar el trabajo a realizar, en esta reunión se puso a consideración del equipo integrado una propuesta de organización de experiencias de aprendizaje que fue realizada por el equipo de la DEI en coordinación con el equipo de la DEIB. </a:t>
            </a:r>
          </a:p>
          <a:p>
            <a:pPr algn="just"/>
            <a:r>
              <a:rPr lang="es-PE" sz="1700" dirty="0">
                <a:latin typeface="+mj-lt"/>
              </a:rPr>
              <a:t>Esta propuesta consideró el abordaje de las experiencias de aprendizaje desde una lógica en el que se parte del niño como sujeto para promover el autoconocimiento y valoración de sus características, cualidades, derechos, entre otros, para luego abordar experiencias en las que se promueven situaciones que realizan en y con su familia, para finalmente abordar experiencias que toman en cuenta situaciones que se extienden hacia su comunidad.</a:t>
            </a:r>
          </a:p>
          <a:p>
            <a:r>
              <a:rPr lang="es-PE" sz="1700" dirty="0">
                <a:latin typeface="+mj-lt"/>
              </a:rPr>
              <a:t>Se brindó un espacio para escuchar las apreciaciones del equipo integrado frente a esta propuesta, estando todos de acuerdo con la lógica en la que se construyó.</a:t>
            </a:r>
          </a:p>
          <a:p>
            <a:r>
              <a:rPr lang="es-PE" sz="1700" dirty="0">
                <a:latin typeface="+mj-lt"/>
              </a:rPr>
              <a:t>Se designaron a las especialistas que serían parte de la elaboración de la propuesta de la planificación anual y se brindó un tiempo para que la analicen a detalle y empezar a construir juntos los elementos que se han considerado en la matriz de planificación. </a:t>
            </a:r>
          </a:p>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1491213715"/>
              </p:ext>
            </p:extLst>
          </p:nvPr>
        </p:nvGraphicFramePr>
        <p:xfrm>
          <a:off x="1119698" y="4169203"/>
          <a:ext cx="9926683" cy="2651760"/>
        </p:xfrm>
        <a:graphic>
          <a:graphicData uri="http://schemas.openxmlformats.org/drawingml/2006/table">
            <a:tbl>
              <a:tblPr firstRow="1" bandRow="1">
                <a:tableStyleId>{5C22544A-7EE6-4342-B048-85BDC9FD1C3A}</a:tableStyleId>
              </a:tblPr>
              <a:tblGrid>
                <a:gridCol w="2052683">
                  <a:extLst>
                    <a:ext uri="{9D8B030D-6E8A-4147-A177-3AD203B41FA5}">
                      <a16:colId xmlns="" xmlns:a16="http://schemas.microsoft.com/office/drawing/2014/main" val="20000"/>
                    </a:ext>
                  </a:extLst>
                </a:gridCol>
                <a:gridCol w="1841500">
                  <a:extLst>
                    <a:ext uri="{9D8B030D-6E8A-4147-A177-3AD203B41FA5}">
                      <a16:colId xmlns="" xmlns:a16="http://schemas.microsoft.com/office/drawing/2014/main" val="20001"/>
                    </a:ext>
                  </a:extLst>
                </a:gridCol>
                <a:gridCol w="2120900">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gridCol w="2006600">
                  <a:extLst>
                    <a:ext uri="{9D8B030D-6E8A-4147-A177-3AD203B41FA5}">
                      <a16:colId xmlns="" xmlns:a16="http://schemas.microsoft.com/office/drawing/2014/main" val="20004"/>
                    </a:ext>
                  </a:extLst>
                </a:gridCol>
              </a:tblGrid>
              <a:tr h="0">
                <a:tc>
                  <a:txBody>
                    <a:bodyPr/>
                    <a:lstStyle/>
                    <a:p>
                      <a:pPr algn="ctr"/>
                      <a:r>
                        <a:rPr lang="es-PE" dirty="0"/>
                        <a:t>DEI</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200" dirty="0">
                          <a:solidFill>
                            <a:schemeClr val="dk1"/>
                          </a:solidFill>
                          <a:effectLst/>
                          <a:latin typeface="+mn-lt"/>
                          <a:ea typeface="+mn-ea"/>
                          <a:cs typeface="+mn-cs"/>
                        </a:rPr>
                        <a:t>Charo </a:t>
                      </a:r>
                      <a:r>
                        <a:rPr lang="es-PE" sz="1800" kern="1200" dirty="0" err="1">
                          <a:solidFill>
                            <a:schemeClr val="dk1"/>
                          </a:solidFill>
                          <a:effectLst/>
                          <a:latin typeface="+mn-lt"/>
                          <a:ea typeface="+mn-ea"/>
                          <a:cs typeface="+mn-cs"/>
                        </a:rPr>
                        <a:t>Gildemeister</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Nilda Gálvez </a:t>
                      </a:r>
                    </a:p>
                    <a:p>
                      <a:pPr lvl="0"/>
                      <a:r>
                        <a:rPr lang="es-PE" sz="1800" kern="1200" dirty="0">
                          <a:solidFill>
                            <a:schemeClr val="dk1"/>
                          </a:solidFill>
                          <a:effectLst/>
                          <a:latin typeface="+mn-lt"/>
                          <a:ea typeface="+mn-ea"/>
                          <a:cs typeface="+mn-cs"/>
                        </a:rPr>
                        <a:t>Selva </a:t>
                      </a:r>
                      <a:r>
                        <a:rPr lang="es-PE" sz="1800" kern="1200" dirty="0" err="1">
                          <a:solidFill>
                            <a:schemeClr val="dk1"/>
                          </a:solidFill>
                          <a:effectLst/>
                          <a:latin typeface="+mn-lt"/>
                          <a:ea typeface="+mn-ea"/>
                          <a:cs typeface="+mn-cs"/>
                        </a:rPr>
                        <a:t>Chirif</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Olga Vásquez </a:t>
                      </a:r>
                    </a:p>
                    <a:p>
                      <a:pPr lvl="0"/>
                      <a:r>
                        <a:rPr lang="es-PE" sz="1800" kern="1200" dirty="0">
                          <a:solidFill>
                            <a:schemeClr val="dk1"/>
                          </a:solidFill>
                          <a:effectLst/>
                          <a:latin typeface="+mn-lt"/>
                          <a:ea typeface="+mn-ea"/>
                          <a:cs typeface="+mn-cs"/>
                        </a:rPr>
                        <a:t>Marcela Poblete</a:t>
                      </a:r>
                    </a:p>
                    <a:p>
                      <a:pPr lvl="0"/>
                      <a:r>
                        <a:rPr lang="es-PE" sz="1800" kern="1200" dirty="0">
                          <a:solidFill>
                            <a:schemeClr val="dk1"/>
                          </a:solidFill>
                          <a:effectLst/>
                          <a:latin typeface="+mn-lt"/>
                          <a:ea typeface="+mn-ea"/>
                          <a:cs typeface="+mn-cs"/>
                        </a:rPr>
                        <a:t>Betty Espinoza</a:t>
                      </a:r>
                    </a:p>
                    <a:p>
                      <a:pPr lvl="0"/>
                      <a:r>
                        <a:rPr lang="es-PE" sz="1800" kern="1200" dirty="0">
                          <a:solidFill>
                            <a:schemeClr val="dk1"/>
                          </a:solidFill>
                          <a:effectLst/>
                          <a:latin typeface="+mn-lt"/>
                          <a:ea typeface="+mn-ea"/>
                          <a:cs typeface="+mn-cs"/>
                        </a:rPr>
                        <a:t>Magaly </a:t>
                      </a:r>
                      <a:r>
                        <a:rPr lang="es-PE" sz="1800" kern="1200" dirty="0" err="1">
                          <a:solidFill>
                            <a:schemeClr val="dk1"/>
                          </a:solidFill>
                          <a:effectLst/>
                          <a:latin typeface="+mn-lt"/>
                          <a:ea typeface="+mn-ea"/>
                          <a:cs typeface="+mn-cs"/>
                        </a:rPr>
                        <a:t>Cardich</a:t>
                      </a:r>
                      <a:endParaRPr lang="es-PE" sz="1800" kern="1200" dirty="0">
                        <a:solidFill>
                          <a:schemeClr val="dk1"/>
                        </a:solidFill>
                        <a:effectLst/>
                        <a:latin typeface="+mn-lt"/>
                        <a:ea typeface="+mn-ea"/>
                        <a:cs typeface="+mn-cs"/>
                      </a:endParaRPr>
                    </a:p>
                    <a:p>
                      <a:r>
                        <a:rPr lang="es-PE" sz="1800" kern="1200" dirty="0">
                          <a:solidFill>
                            <a:schemeClr val="dk1"/>
                          </a:solidFill>
                          <a:effectLst/>
                          <a:latin typeface="+mn-lt"/>
                          <a:ea typeface="+mn-ea"/>
                          <a:cs typeface="+mn-cs"/>
                        </a:rPr>
                        <a:t>Rosa Peña</a:t>
                      </a:r>
                      <a:endParaRPr lang="es-PE" dirty="0"/>
                    </a:p>
                  </a:txBody>
                  <a:tcPr/>
                </a:tc>
                <a:tc>
                  <a:txBody>
                    <a:bodyPr/>
                    <a:lstStyle/>
                    <a:p>
                      <a:r>
                        <a:rPr lang="es-PE" dirty="0" err="1"/>
                        <a:t>Leislei</a:t>
                      </a:r>
                      <a:r>
                        <a:rPr lang="es-PE" dirty="0"/>
                        <a:t> Avilés </a:t>
                      </a:r>
                    </a:p>
                  </a:txBody>
                  <a:tcPr/>
                </a:tc>
                <a:tc>
                  <a:txBody>
                    <a:bodyPr/>
                    <a:lstStyle/>
                    <a:p>
                      <a:pPr lvl="0"/>
                      <a:r>
                        <a:rPr lang="es-PE" sz="1800" kern="1200" dirty="0">
                          <a:solidFill>
                            <a:schemeClr val="dk1"/>
                          </a:solidFill>
                          <a:effectLst/>
                          <a:latin typeface="+mn-lt"/>
                          <a:ea typeface="+mn-ea"/>
                          <a:cs typeface="+mn-cs"/>
                        </a:rPr>
                        <a:t>Madeleine </a:t>
                      </a:r>
                      <a:r>
                        <a:rPr lang="es-PE" sz="1800" kern="1200" dirty="0" err="1">
                          <a:solidFill>
                            <a:schemeClr val="dk1"/>
                          </a:solidFill>
                          <a:effectLst/>
                          <a:latin typeface="+mn-lt"/>
                          <a:ea typeface="+mn-ea"/>
                          <a:cs typeface="+mn-cs"/>
                        </a:rPr>
                        <a:t>Nuñonca</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Silvia Gómez</a:t>
                      </a:r>
                    </a:p>
                    <a:p>
                      <a:pPr lvl="0"/>
                      <a:r>
                        <a:rPr lang="es-PE" sz="1800" kern="1200" dirty="0">
                          <a:solidFill>
                            <a:schemeClr val="dk1"/>
                          </a:solidFill>
                          <a:effectLst/>
                          <a:latin typeface="+mn-lt"/>
                          <a:ea typeface="+mn-ea"/>
                          <a:cs typeface="+mn-cs"/>
                        </a:rPr>
                        <a:t>Liliana Pacheco</a:t>
                      </a:r>
                    </a:p>
                  </a:txBody>
                  <a:tcPr/>
                </a:tc>
                <a:tc>
                  <a:txBody>
                    <a:bodyPr/>
                    <a:lstStyle/>
                    <a:p>
                      <a:pPr lvl="0"/>
                      <a:r>
                        <a:rPr lang="es-PE" sz="1800" kern="1200" dirty="0">
                          <a:solidFill>
                            <a:schemeClr val="dk1"/>
                          </a:solidFill>
                          <a:effectLst/>
                          <a:latin typeface="+mn-lt"/>
                          <a:ea typeface="+mn-ea"/>
                          <a:cs typeface="+mn-cs"/>
                        </a:rPr>
                        <a:t>Jimena Rodríguez </a:t>
                      </a:r>
                    </a:p>
                    <a:p>
                      <a:pPr lvl="0"/>
                      <a:r>
                        <a:rPr lang="es-PE" sz="1800" kern="1200" dirty="0">
                          <a:solidFill>
                            <a:schemeClr val="dk1"/>
                          </a:solidFill>
                          <a:effectLst/>
                          <a:latin typeface="+mn-lt"/>
                          <a:ea typeface="+mn-ea"/>
                          <a:cs typeface="+mn-cs"/>
                        </a:rPr>
                        <a:t>Paola </a:t>
                      </a:r>
                      <a:r>
                        <a:rPr lang="es-PE" sz="1800" kern="1200" dirty="0" err="1">
                          <a:solidFill>
                            <a:schemeClr val="dk1"/>
                          </a:solidFill>
                          <a:effectLst/>
                          <a:latin typeface="+mn-lt"/>
                          <a:ea typeface="+mn-ea"/>
                          <a:cs typeface="+mn-cs"/>
                        </a:rPr>
                        <a:t>Zepilli</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Carmen Malca</a:t>
                      </a:r>
                    </a:p>
                    <a:p>
                      <a:endParaRPr lang="es-PE" dirty="0"/>
                    </a:p>
                  </a:txBody>
                  <a:tcPr/>
                </a:tc>
                <a:tc>
                  <a:txBody>
                    <a:bodyPr/>
                    <a:lstStyle/>
                    <a:p>
                      <a:r>
                        <a:rPr lang="es-PE" sz="1800" kern="1200" dirty="0">
                          <a:solidFill>
                            <a:schemeClr val="dk1"/>
                          </a:solidFill>
                          <a:effectLst/>
                          <a:latin typeface="+mn-lt"/>
                          <a:ea typeface="+mn-ea"/>
                          <a:cs typeface="+mn-cs"/>
                        </a:rPr>
                        <a:t>Jaqueline Maguiña</a:t>
                      </a:r>
                      <a:endParaRPr lang="es-PE"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386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7933</Words>
  <Application>Microsoft Office PowerPoint</Application>
  <PresentationFormat>Panorámica</PresentationFormat>
  <Paragraphs>1299</Paragraphs>
  <Slides>56</Slides>
  <Notes>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56</vt:i4>
      </vt:variant>
    </vt:vector>
  </HeadingPairs>
  <TitlesOfParts>
    <vt:vector size="66" baseType="lpstr">
      <vt:lpstr>Arial</vt:lpstr>
      <vt:lpstr>Arial Rounded MT Bold</vt:lpstr>
      <vt:lpstr>Calibri</vt:lpstr>
      <vt:lpstr>Calibri Light</vt:lpstr>
      <vt:lpstr>Mangal</vt:lpstr>
      <vt:lpstr>Poppins SemiBold</vt:lpstr>
      <vt:lpstr>Times New Roman</vt:lpstr>
      <vt:lpstr>Verdana</vt:lpstr>
      <vt:lpstr>等线</vt:lpstr>
      <vt:lpstr>Tema de Office</vt:lpstr>
      <vt:lpstr>Presentación de PowerPoint</vt:lpstr>
      <vt:lpstr>Presentación de PowerPoint</vt:lpstr>
      <vt:lpstr> </vt:lpstr>
      <vt:lpstr> </vt:lpstr>
      <vt:lpstr>Estructura para la planificación 1° y 2° Semestre</vt:lpstr>
      <vt:lpstr> </vt:lpstr>
      <vt:lpstr> </vt:lpstr>
      <vt:lpstr>Presentación de PowerPoint</vt:lpstr>
      <vt:lpstr> </vt:lpstr>
      <vt:lpstr> </vt:lpstr>
      <vt:lpstr> </vt:lpstr>
      <vt:lpstr> </vt:lpstr>
      <vt:lpstr> </vt:lpstr>
      <vt:lpstr> </vt:lpstr>
      <vt:lpstr>Cronograma</vt:lpstr>
      <vt:lpstr>Presentación de PowerPoint</vt:lpstr>
      <vt:lpstr> </vt:lpstr>
      <vt:lpstr>Equipos articulados entre las diversas direcciones </vt:lpstr>
      <vt:lpstr>Proceso de construcción de la planificación anual</vt:lpstr>
      <vt:lpstr> </vt:lpstr>
      <vt:lpstr> </vt:lpstr>
      <vt:lpstr> </vt:lpstr>
      <vt:lpstr> </vt:lpstr>
      <vt:lpstr>Presentación de PowerPoint</vt:lpstr>
      <vt:lpstr> </vt:lpstr>
      <vt:lpstr>Proceso de construcción de la planificación anual</vt:lpstr>
      <vt:lpstr>Presentación de PowerPoint</vt:lpstr>
      <vt:lpstr> </vt:lpstr>
      <vt:lpstr> </vt:lpstr>
      <vt:lpstr> </vt:lpstr>
      <vt:lpstr> </vt:lpstr>
      <vt:lpstr> </vt:lpstr>
      <vt:lpstr> </vt:lpstr>
      <vt:lpstr>Presentación de PowerPoint</vt:lpstr>
      <vt:lpstr> </vt:lpstr>
      <vt:lpstr> </vt:lpstr>
      <vt:lpstr>Organización de las situaciones y título de las experiencias – Educación Física-Primaria</vt:lpstr>
      <vt:lpstr> </vt:lpstr>
      <vt:lpstr> </vt:lpstr>
      <vt:lpstr> </vt:lpstr>
      <vt:lpstr>Presentación de PowerPoint</vt:lpstr>
      <vt:lpstr>Presentación de PowerPoint</vt:lpstr>
      <vt:lpstr>Presentación de PowerPoint</vt:lpstr>
      <vt:lpstr> </vt:lpstr>
      <vt:lpstr> </vt:lpstr>
      <vt:lpstr> </vt:lpstr>
      <vt:lpstr> </vt:lpstr>
      <vt:lpstr>CRONOGRAMA</vt:lpstr>
      <vt:lpstr>Presentación de PowerPoint</vt:lpstr>
      <vt:lpstr> </vt:lpstr>
      <vt:lpstr> </vt:lpstr>
      <vt:lpstr> </vt:lpstr>
      <vt:lpstr> </vt:lpstr>
      <vt:lpstr> </vt:lpstr>
      <vt:lpstr> </vt:lpstr>
      <vt:lpstr>Cronograma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Yupan Cardenas</dc:creator>
  <cp:lastModifiedBy>tania</cp:lastModifiedBy>
  <cp:revision>49</cp:revision>
  <dcterms:created xsi:type="dcterms:W3CDTF">2021-01-08T21:24:56Z</dcterms:created>
  <dcterms:modified xsi:type="dcterms:W3CDTF">2021-01-14T23:00:38Z</dcterms:modified>
</cp:coreProperties>
</file>